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50" r:id="rId2"/>
  </p:sldMasterIdLst>
  <p:notesMasterIdLst>
    <p:notesMasterId r:id="rId43"/>
  </p:notesMasterIdLst>
  <p:sldIdLst>
    <p:sldId id="297" r:id="rId3"/>
    <p:sldId id="285" r:id="rId4"/>
    <p:sldId id="286" r:id="rId5"/>
    <p:sldId id="287" r:id="rId6"/>
    <p:sldId id="256" r:id="rId7"/>
    <p:sldId id="296" r:id="rId8"/>
    <p:sldId id="288" r:id="rId9"/>
    <p:sldId id="289" r:id="rId10"/>
    <p:sldId id="290" r:id="rId11"/>
    <p:sldId id="257" r:id="rId12"/>
    <p:sldId id="266" r:id="rId13"/>
    <p:sldId id="267" r:id="rId14"/>
    <p:sldId id="268" r:id="rId15"/>
    <p:sldId id="291" r:id="rId16"/>
    <p:sldId id="258" r:id="rId17"/>
    <p:sldId id="294" r:id="rId18"/>
    <p:sldId id="295" r:id="rId19"/>
    <p:sldId id="271" r:id="rId20"/>
    <p:sldId id="260" r:id="rId21"/>
    <p:sldId id="261" r:id="rId22"/>
    <p:sldId id="262" r:id="rId23"/>
    <p:sldId id="263" r:id="rId24"/>
    <p:sldId id="272" r:id="rId25"/>
    <p:sldId id="292" r:id="rId26"/>
    <p:sldId id="293" r:id="rId27"/>
    <p:sldId id="264" r:id="rId28"/>
    <p:sldId id="265" r:id="rId29"/>
    <p:sldId id="273" r:id="rId30"/>
    <p:sldId id="274" r:id="rId31"/>
    <p:sldId id="275" r:id="rId32"/>
    <p:sldId id="276" r:id="rId33"/>
    <p:sldId id="259" r:id="rId34"/>
    <p:sldId id="277" r:id="rId35"/>
    <p:sldId id="278" r:id="rId36"/>
    <p:sldId id="279" r:id="rId37"/>
    <p:sldId id="280" r:id="rId38"/>
    <p:sldId id="281" r:id="rId39"/>
    <p:sldId id="282" r:id="rId40"/>
    <p:sldId id="284" r:id="rId41"/>
    <p:sldId id="283" r:id="rId4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5" d="100"/>
          <a:sy n="55" d="100"/>
        </p:scale>
        <p:origin x="65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98835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348FDD-E698-DA36-847C-0C6F76A2A9D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37F075B-7447-673E-CD9A-93F77F02C2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5AB0B13-436E-7B2E-0CED-7489E334006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1EB6309-8B0D-7688-F8FF-336A62A693EA}"/>
              </a:ext>
            </a:extLst>
          </p:cNvPr>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35993300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4D0D8-6033-BBAF-B170-DCDA97A3BA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A10E62B-D9AE-1808-9147-335B3CCF197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B80A813-DF06-7816-9EF8-A95D5BD3073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FDF9E1E-015E-20BC-6770-89DF5550F7D1}"/>
              </a:ext>
            </a:extLst>
          </p:cNvPr>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24255344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80251C-A2EE-B33A-024E-9636F6B94C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BD14AF6-8315-C4FC-07F3-3A31236131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75B492B-AF9E-BE2F-9BE6-BEE99908AB3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F10EC71-6845-BEB1-4062-D4BBD0E37754}"/>
              </a:ext>
            </a:extLst>
          </p:cNvPr>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198091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AA93FF-76DA-922C-FE04-4A0251487FA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BBC50D-4EE2-DB20-997E-306FEC730F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5EE1CC7-453B-118C-0D96-50778EC2658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A1BA4D3-FDA4-4C62-A6F7-4AE5543310BB}"/>
              </a:ext>
            </a:extLst>
          </p:cNvPr>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5993400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32B6F7-7A5B-B775-FF2F-1F9E361016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30FB4FE-ABA2-4192-6154-B29E83465C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A239C6A-C11D-47B0-7F36-DF59C4E3F5F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82DD14B-D2DC-CBB4-042E-7E2E07DA053E}"/>
              </a:ext>
            </a:extLst>
          </p:cNvPr>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892279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537380" y="6170368"/>
            <a:ext cx="13557840" cy="152964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97431" y="6314755"/>
            <a:ext cx="5891334" cy="827417"/>
          </a:xfrm>
        </p:spPr>
        <p:txBody>
          <a:bodyPr anchor="ctr"/>
          <a:lstStyle>
            <a:lvl1pPr algn="l">
              <a:defRPr sz="24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537379" y="721440"/>
            <a:ext cx="13551408" cy="5045760"/>
          </a:xfrm>
        </p:spPr>
        <p:txBody>
          <a:bodyPr anchor="ctr">
            <a:normAutofit/>
          </a:bodyPr>
          <a:lstStyle>
            <a:lvl1pPr>
              <a:defRPr sz="2400">
                <a:solidFill>
                  <a:schemeClr val="tx2"/>
                </a:solidFill>
              </a:defRPr>
            </a:lvl1pPr>
            <a:lvl2pPr>
              <a:defRPr sz="2160">
                <a:solidFill>
                  <a:schemeClr val="tx2"/>
                </a:solidFill>
              </a:defRPr>
            </a:lvl2pPr>
            <a:lvl3pPr>
              <a:defRPr sz="1920">
                <a:solidFill>
                  <a:schemeClr val="tx2"/>
                </a:solidFill>
              </a:defRPr>
            </a:lvl3pPr>
            <a:lvl4pPr>
              <a:defRPr sz="1680">
                <a:solidFill>
                  <a:schemeClr val="tx2"/>
                </a:solidFill>
              </a:defRPr>
            </a:lvl4pPr>
            <a:lvl5pPr>
              <a:defRPr sz="1680">
                <a:solidFill>
                  <a:schemeClr val="tx2"/>
                </a:solidFill>
              </a:defRPr>
            </a:lvl5pPr>
            <a:lvl6pPr>
              <a:defRPr sz="1680">
                <a:solidFill>
                  <a:schemeClr val="tx2"/>
                </a:solidFill>
              </a:defRPr>
            </a:lvl6pPr>
            <a:lvl7pPr>
              <a:defRPr sz="1680">
                <a:solidFill>
                  <a:schemeClr val="tx2"/>
                </a:solidFill>
              </a:defRPr>
            </a:lvl7pPr>
            <a:lvl8pPr>
              <a:defRPr sz="1680">
                <a:solidFill>
                  <a:schemeClr val="tx2"/>
                </a:solidFill>
              </a:defRPr>
            </a:lvl8pPr>
            <a:lvl9pPr>
              <a:defRPr sz="168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88988" y="6314756"/>
            <a:ext cx="7043984" cy="827418"/>
          </a:xfrm>
        </p:spPr>
        <p:txBody>
          <a:bodyPr anchor="ctr">
            <a:normAutofit/>
          </a:bodyPr>
          <a:lstStyle>
            <a:lvl1pPr marL="0" indent="0" algn="r">
              <a:buNone/>
              <a:defRPr sz="1320">
                <a:solidFill>
                  <a:schemeClr val="bg1"/>
                </a:solidFill>
              </a:defRPr>
            </a:lvl1pPr>
            <a:lvl2pPr marL="548640" indent="0">
              <a:buNone/>
              <a:defRPr sz="132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2/27/2024</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7093991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7432" y="5632067"/>
            <a:ext cx="13235539" cy="680086"/>
          </a:xfrm>
        </p:spPr>
        <p:txBody>
          <a:bodyPr anchor="b">
            <a:normAutofit/>
          </a:bodyPr>
          <a:lstStyle>
            <a:lvl1pPr algn="l">
              <a:defRPr sz="288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537381" y="719670"/>
            <a:ext cx="13549031" cy="4268702"/>
          </a:xfrm>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697431" y="6312153"/>
            <a:ext cx="13235540" cy="718405"/>
          </a:xfrm>
        </p:spPr>
        <p:txBody>
          <a:bodyPr>
            <a:normAutofit/>
          </a:bodyPr>
          <a:lstStyle>
            <a:lvl1pPr marL="0" indent="0">
              <a:buNone/>
              <a:defRPr sz="14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1894470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528343" y="737288"/>
            <a:ext cx="13571206" cy="142715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697431" y="842587"/>
            <a:ext cx="13235539" cy="121656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5604661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10607042" y="719670"/>
            <a:ext cx="3488180" cy="69803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10607041" y="810872"/>
            <a:ext cx="2404997" cy="621968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929908" y="810872"/>
            <a:ext cx="9475535" cy="6219688"/>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792408" y="7147365"/>
            <a:ext cx="1593769" cy="438150"/>
          </a:xfrm>
        </p:spPr>
        <p:txBody>
          <a:bodyPr/>
          <a:lstStyle>
            <a:lvl1pPr>
              <a:defRPr>
                <a:solidFill>
                  <a:schemeClr val="accent1">
                    <a:lumMod val="75000"/>
                    <a:lumOff val="25000"/>
                  </a:schemeClr>
                </a:solidFill>
              </a:defRPr>
            </a:lvl1pPr>
          </a:lstStyle>
          <a:p>
            <a:fld id="{B61BEF0D-F0BB-DE4B-95CE-6DB70DBA9567}" type="datetimeFigureOut">
              <a:rPr lang="en-US" dirty="0"/>
              <a:pPr/>
              <a:t>2/27/2024</a:t>
            </a:fld>
            <a:endParaRPr lang="en-US" dirty="0"/>
          </a:p>
        </p:txBody>
      </p:sp>
      <p:sp>
        <p:nvSpPr>
          <p:cNvPr id="5" name="Footer Placeholder 4"/>
          <p:cNvSpPr>
            <a:spLocks noGrp="1"/>
          </p:cNvSpPr>
          <p:nvPr>
            <p:ph type="ftr" sz="quarter" idx="11"/>
          </p:nvPr>
        </p:nvSpPr>
        <p:spPr>
          <a:xfrm>
            <a:off x="929908" y="7142174"/>
            <a:ext cx="9475535" cy="438150"/>
          </a:xfrm>
        </p:spPr>
        <p:txBody>
          <a:bodyPr/>
          <a:lstStyle/>
          <a:p>
            <a:endParaRPr lang="en-US" dirty="0"/>
          </a:p>
        </p:txBody>
      </p:sp>
      <p:sp>
        <p:nvSpPr>
          <p:cNvPr id="6" name="Slide Number Placeholder 5"/>
          <p:cNvSpPr>
            <a:spLocks noGrp="1"/>
          </p:cNvSpPr>
          <p:nvPr>
            <p:ph type="sldNum" sz="quarter" idx="12"/>
          </p:nvPr>
        </p:nvSpPr>
        <p:spPr>
          <a:xfrm>
            <a:off x="12535939" y="7147365"/>
            <a:ext cx="1397034" cy="438150"/>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20559533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2/27/2024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5175533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535841" y="3702918"/>
            <a:ext cx="13515439" cy="396576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697430" y="1224518"/>
            <a:ext cx="13192259" cy="1770016"/>
          </a:xfrm>
          <a:effectLst/>
        </p:spPr>
        <p:txBody>
          <a:bodyPr anchor="b">
            <a:normAutofit/>
          </a:bodyPr>
          <a:lstStyle>
            <a:lvl1pPr>
              <a:defRPr sz="432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697433" y="2994535"/>
            <a:ext cx="13192255" cy="708385"/>
          </a:xfrm>
        </p:spPr>
        <p:txBody>
          <a:bodyPr anchor="t">
            <a:normAutofit/>
          </a:bodyPr>
          <a:lstStyle>
            <a:lvl1pPr marL="0" indent="0" algn="l">
              <a:buNone/>
              <a:defRPr sz="1920" cap="all">
                <a:solidFill>
                  <a:schemeClr val="accent2"/>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9127141" y="7147365"/>
            <a:ext cx="3413760" cy="438150"/>
          </a:xfrm>
        </p:spPr>
        <p:txBody>
          <a:bodyPr/>
          <a:lstStyle>
            <a:lvl1pPr>
              <a:defRPr>
                <a:solidFill>
                  <a:schemeClr val="accent1">
                    <a:lumMod val="75000"/>
                    <a:lumOff val="25000"/>
                  </a:schemeClr>
                </a:solidFill>
              </a:defRPr>
            </a:lvl1pPr>
          </a:lstStyle>
          <a:p>
            <a:fld id="{B61BEF0D-F0BB-DE4B-95CE-6DB70DBA9567}" type="datetimeFigureOut">
              <a:rPr lang="en-US" dirty="0"/>
              <a:pPr/>
              <a:t>2/27/2024</a:t>
            </a:fld>
            <a:endParaRPr lang="en-US" dirty="0"/>
          </a:p>
        </p:txBody>
      </p:sp>
      <p:sp>
        <p:nvSpPr>
          <p:cNvPr id="5" name="Footer Placeholder 4"/>
          <p:cNvSpPr>
            <a:spLocks noGrp="1"/>
          </p:cNvSpPr>
          <p:nvPr>
            <p:ph type="ftr" sz="quarter" idx="11"/>
          </p:nvPr>
        </p:nvSpPr>
        <p:spPr>
          <a:xfrm>
            <a:off x="697430" y="7142174"/>
            <a:ext cx="8300652" cy="438150"/>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2669960" y="7147365"/>
            <a:ext cx="1219728" cy="438150"/>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35784460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528343" y="737288"/>
            <a:ext cx="13571206" cy="142715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97431" y="842587"/>
            <a:ext cx="13235539" cy="1216560"/>
          </a:xfrm>
        </p:spPr>
        <p:txBody>
          <a:bodyPr/>
          <a:lstStyle/>
          <a:p>
            <a:r>
              <a:rPr lang="en-US"/>
              <a:t>Click to edit Master title style</a:t>
            </a:r>
            <a:endParaRPr lang="en-US" dirty="0"/>
          </a:p>
        </p:txBody>
      </p:sp>
      <p:sp>
        <p:nvSpPr>
          <p:cNvPr id="3" name="Content Placeholder 2"/>
          <p:cNvSpPr>
            <a:spLocks noGrp="1"/>
          </p:cNvSpPr>
          <p:nvPr>
            <p:ph idx="1"/>
          </p:nvPr>
        </p:nvSpPr>
        <p:spPr>
          <a:xfrm>
            <a:off x="697431" y="2616596"/>
            <a:ext cx="13235538" cy="441396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2669960" y="7147365"/>
            <a:ext cx="1263010" cy="438150"/>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5858527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537380" y="6170370"/>
            <a:ext cx="13549032" cy="151059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97432" y="3652693"/>
            <a:ext cx="13235538" cy="1797008"/>
          </a:xfrm>
        </p:spPr>
        <p:txBody>
          <a:bodyPr anchor="b">
            <a:normAutofit/>
          </a:bodyPr>
          <a:lstStyle>
            <a:lvl1pPr algn="l">
              <a:defRPr sz="432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97431" y="5449701"/>
            <a:ext cx="13235538" cy="720667"/>
          </a:xfrm>
        </p:spPr>
        <p:txBody>
          <a:bodyPr anchor="t">
            <a:normAutofit/>
          </a:bodyPr>
          <a:lstStyle>
            <a:lvl1pPr marL="0" indent="0" algn="l">
              <a:buNone/>
              <a:defRPr sz="2160" cap="all">
                <a:solidFill>
                  <a:schemeClr val="accent2"/>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2/27/2024</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32401246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535179" y="727866"/>
            <a:ext cx="13560043" cy="151059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97432" y="875590"/>
            <a:ext cx="13235539" cy="118599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97432" y="2673604"/>
            <a:ext cx="6506868" cy="435965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26101" y="2673604"/>
            <a:ext cx="6506870" cy="435965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2/27/2024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1172004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535179" y="727866"/>
            <a:ext cx="13560043" cy="151059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697432" y="875590"/>
            <a:ext cx="13235539" cy="1185998"/>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64663" y="2701071"/>
            <a:ext cx="6104490" cy="643206"/>
          </a:xfrm>
        </p:spPr>
        <p:txBody>
          <a:bodyPr anchor="b">
            <a:noAutofit/>
          </a:bodyPr>
          <a:lstStyle>
            <a:lvl1pPr marL="0" indent="0">
              <a:buNone/>
              <a:defRPr sz="2640" b="0">
                <a:solidFill>
                  <a:schemeClr val="accent2"/>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697433" y="3511263"/>
            <a:ext cx="6471720" cy="3521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28482" y="2701071"/>
            <a:ext cx="6104488" cy="664048"/>
          </a:xfrm>
        </p:spPr>
        <p:txBody>
          <a:bodyPr anchor="b">
            <a:noAutofit/>
          </a:bodyPr>
          <a:lstStyle>
            <a:lvl1pPr marL="0" indent="0">
              <a:buNone/>
              <a:defRPr sz="2640" b="0">
                <a:solidFill>
                  <a:schemeClr val="accent2"/>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61251" y="3511263"/>
            <a:ext cx="6471720" cy="3521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2/27/2024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77268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528820" y="727866"/>
            <a:ext cx="13560043" cy="151059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691073" y="875590"/>
            <a:ext cx="13235539" cy="1185998"/>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2/27/2024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0950529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2/27/2024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73492447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62"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97431" y="846149"/>
            <a:ext cx="13235539" cy="142746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697431" y="2803204"/>
            <a:ext cx="13235539" cy="422735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127142" y="7147365"/>
            <a:ext cx="3413759" cy="438150"/>
          </a:xfrm>
          <a:prstGeom prst="rect">
            <a:avLst/>
          </a:prstGeom>
        </p:spPr>
        <p:txBody>
          <a:bodyPr vert="horz" lIns="91440" tIns="45720" rIns="91440" bIns="45720" rtlCol="0" anchor="ctr"/>
          <a:lstStyle>
            <a:lvl1pPr algn="r">
              <a:defRPr sz="1080">
                <a:solidFill>
                  <a:schemeClr val="accent2"/>
                </a:solidFill>
              </a:defRPr>
            </a:lvl1pPr>
          </a:lstStyle>
          <a:p>
            <a:fld id="{B61BEF0D-F0BB-DE4B-95CE-6DB70DBA9567}" type="datetimeFigureOut">
              <a:rPr lang="en-US" dirty="0"/>
              <a:pPr/>
              <a:t>2/27/2024</a:t>
            </a:fld>
            <a:endParaRPr lang="en-US" dirty="0"/>
          </a:p>
        </p:txBody>
      </p:sp>
      <p:sp>
        <p:nvSpPr>
          <p:cNvPr id="5" name="Footer Placeholder 4"/>
          <p:cNvSpPr>
            <a:spLocks noGrp="1"/>
          </p:cNvSpPr>
          <p:nvPr>
            <p:ph type="ftr" sz="quarter" idx="3"/>
          </p:nvPr>
        </p:nvSpPr>
        <p:spPr>
          <a:xfrm>
            <a:off x="697430" y="7142174"/>
            <a:ext cx="8300652" cy="438150"/>
          </a:xfrm>
          <a:prstGeom prst="rect">
            <a:avLst/>
          </a:prstGeom>
        </p:spPr>
        <p:txBody>
          <a:bodyPr vert="horz" lIns="91440" tIns="45720" rIns="91440" bIns="45720" rtlCol="0" anchor="ctr"/>
          <a:lstStyle>
            <a:lvl1pPr algn="l">
              <a:defRPr sz="108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2669960" y="7147365"/>
            <a:ext cx="1263012" cy="438150"/>
          </a:xfrm>
          <a:prstGeom prst="rect">
            <a:avLst/>
          </a:prstGeom>
        </p:spPr>
        <p:txBody>
          <a:bodyPr vert="horz" lIns="91440" tIns="45720" rIns="91440" bIns="45720" rtlCol="0" anchor="ctr"/>
          <a:lstStyle>
            <a:lvl1pPr algn="r">
              <a:defRPr sz="108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535841" y="548641"/>
            <a:ext cx="4443984" cy="11399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9650576" y="544372"/>
            <a:ext cx="4443984" cy="118265"/>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5090196" y="548640"/>
            <a:ext cx="4443984" cy="109728"/>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207240241"/>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txStyles>
    <p:titleStyle>
      <a:lvl1pPr algn="l" defTabSz="548640" rtl="0" eaLnBrk="1" latinLnBrk="0" hangingPunct="1">
        <a:spcBef>
          <a:spcPct val="0"/>
        </a:spcBef>
        <a:buNone/>
        <a:defRPr sz="336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67200" indent="-367200" algn="l" defTabSz="548640" rtl="0" eaLnBrk="1" latinLnBrk="0" hangingPunct="1">
        <a:spcBef>
          <a:spcPct val="20000"/>
        </a:spcBef>
        <a:spcAft>
          <a:spcPts val="720"/>
        </a:spcAft>
        <a:buClr>
          <a:schemeClr val="accent2"/>
        </a:buClr>
        <a:buSzPct val="92000"/>
        <a:buFont typeface="Wingdings 2" panose="05020102010507070707" pitchFamily="18" charset="2"/>
        <a:buChar char=""/>
        <a:defRPr sz="2160" kern="1200">
          <a:solidFill>
            <a:schemeClr val="tx2"/>
          </a:solidFill>
          <a:latin typeface="+mn-lt"/>
          <a:ea typeface="+mn-ea"/>
          <a:cs typeface="+mn-cs"/>
        </a:defRPr>
      </a:lvl1pPr>
      <a:lvl2pPr marL="756000" indent="-367200" algn="l" defTabSz="548640" rtl="0" eaLnBrk="1" latinLnBrk="0" hangingPunct="1">
        <a:spcBef>
          <a:spcPct val="20000"/>
        </a:spcBef>
        <a:spcAft>
          <a:spcPts val="720"/>
        </a:spcAft>
        <a:buClr>
          <a:schemeClr val="accent2"/>
        </a:buClr>
        <a:buSzPct val="92000"/>
        <a:buFont typeface="Wingdings 2" panose="05020102010507070707" pitchFamily="18" charset="2"/>
        <a:buChar char=""/>
        <a:defRPr sz="1920" kern="1200">
          <a:solidFill>
            <a:schemeClr val="tx2"/>
          </a:solidFill>
          <a:latin typeface="+mn-lt"/>
          <a:ea typeface="+mn-ea"/>
          <a:cs typeface="+mn-cs"/>
        </a:defRPr>
      </a:lvl2pPr>
      <a:lvl3pPr marL="1080000" indent="-324000" algn="l" defTabSz="548640" rtl="0" eaLnBrk="1" latinLnBrk="0" hangingPunct="1">
        <a:spcBef>
          <a:spcPct val="20000"/>
        </a:spcBef>
        <a:spcAft>
          <a:spcPts val="720"/>
        </a:spcAft>
        <a:buClr>
          <a:schemeClr val="accent2"/>
        </a:buClr>
        <a:buSzPct val="92000"/>
        <a:buFont typeface="Wingdings 2" panose="05020102010507070707" pitchFamily="18" charset="2"/>
        <a:buChar char=""/>
        <a:defRPr sz="1680" kern="1200">
          <a:solidFill>
            <a:schemeClr val="tx2"/>
          </a:solidFill>
          <a:latin typeface="+mn-lt"/>
          <a:ea typeface="+mn-ea"/>
          <a:cs typeface="+mn-cs"/>
        </a:defRPr>
      </a:lvl3pPr>
      <a:lvl4pPr marL="1490400" indent="-280800" algn="l" defTabSz="548640" rtl="0" eaLnBrk="1" latinLnBrk="0" hangingPunct="1">
        <a:spcBef>
          <a:spcPct val="20000"/>
        </a:spcBef>
        <a:spcAft>
          <a:spcPts val="720"/>
        </a:spcAft>
        <a:buClr>
          <a:schemeClr val="accent2"/>
        </a:buClr>
        <a:buSzPct val="92000"/>
        <a:buFont typeface="Wingdings 2" panose="05020102010507070707" pitchFamily="18" charset="2"/>
        <a:buChar char=""/>
        <a:defRPr sz="1440" kern="1200">
          <a:solidFill>
            <a:schemeClr val="tx2"/>
          </a:solidFill>
          <a:latin typeface="+mn-lt"/>
          <a:ea typeface="+mn-ea"/>
          <a:cs typeface="+mn-cs"/>
        </a:defRPr>
      </a:lvl4pPr>
      <a:lvl5pPr marL="1922400" indent="-280800" algn="l" defTabSz="548640" rtl="0" eaLnBrk="1" latinLnBrk="0" hangingPunct="1">
        <a:spcBef>
          <a:spcPct val="20000"/>
        </a:spcBef>
        <a:spcAft>
          <a:spcPts val="720"/>
        </a:spcAft>
        <a:buClr>
          <a:schemeClr val="accent2"/>
        </a:buClr>
        <a:buSzPct val="92000"/>
        <a:buFont typeface="Wingdings 2" panose="05020102010507070707" pitchFamily="18" charset="2"/>
        <a:buChar char=""/>
        <a:defRPr sz="1440" kern="1200">
          <a:solidFill>
            <a:schemeClr val="tx2"/>
          </a:solidFill>
          <a:latin typeface="+mn-lt"/>
          <a:ea typeface="+mn-ea"/>
          <a:cs typeface="+mn-cs"/>
        </a:defRPr>
      </a:lvl5pPr>
      <a:lvl6pPr marL="2280000" indent="-274320" algn="l" defTabSz="548640" rtl="0" eaLnBrk="1" latinLnBrk="0" hangingPunct="1">
        <a:spcBef>
          <a:spcPct val="20000"/>
        </a:spcBef>
        <a:spcAft>
          <a:spcPts val="720"/>
        </a:spcAft>
        <a:buClr>
          <a:schemeClr val="accent2"/>
        </a:buClr>
        <a:buSzPct val="92000"/>
        <a:buFont typeface="Wingdings 2" panose="05020102010507070707" pitchFamily="18" charset="2"/>
        <a:buChar char=""/>
        <a:defRPr sz="1440" kern="1200">
          <a:solidFill>
            <a:schemeClr val="tx2"/>
          </a:solidFill>
          <a:latin typeface="+mn-lt"/>
          <a:ea typeface="+mn-ea"/>
          <a:cs typeface="+mn-cs"/>
        </a:defRPr>
      </a:lvl6pPr>
      <a:lvl7pPr marL="2640000" indent="-274320" algn="l" defTabSz="548640" rtl="0" eaLnBrk="1" latinLnBrk="0" hangingPunct="1">
        <a:spcBef>
          <a:spcPct val="20000"/>
        </a:spcBef>
        <a:spcAft>
          <a:spcPts val="720"/>
        </a:spcAft>
        <a:buClr>
          <a:schemeClr val="accent2"/>
        </a:buClr>
        <a:buSzPct val="92000"/>
        <a:buFont typeface="Wingdings 2" panose="05020102010507070707" pitchFamily="18" charset="2"/>
        <a:buChar char=""/>
        <a:defRPr sz="1440" kern="1200">
          <a:solidFill>
            <a:schemeClr val="tx2"/>
          </a:solidFill>
          <a:latin typeface="+mn-lt"/>
          <a:ea typeface="+mn-ea"/>
          <a:cs typeface="+mn-cs"/>
        </a:defRPr>
      </a:lvl7pPr>
      <a:lvl8pPr marL="3000000" indent="-274320" algn="l" defTabSz="548640" rtl="0" eaLnBrk="1" latinLnBrk="0" hangingPunct="1">
        <a:spcBef>
          <a:spcPct val="20000"/>
        </a:spcBef>
        <a:spcAft>
          <a:spcPts val="720"/>
        </a:spcAft>
        <a:buClr>
          <a:schemeClr val="accent2"/>
        </a:buClr>
        <a:buSzPct val="92000"/>
        <a:buFont typeface="Wingdings 2" panose="05020102010507070707" pitchFamily="18" charset="2"/>
        <a:buChar char=""/>
        <a:defRPr sz="1440" kern="1200">
          <a:solidFill>
            <a:schemeClr val="tx2"/>
          </a:solidFill>
          <a:latin typeface="+mn-lt"/>
          <a:ea typeface="+mn-ea"/>
          <a:cs typeface="+mn-cs"/>
        </a:defRPr>
      </a:lvl8pPr>
      <a:lvl9pPr marL="3360000" indent="-274320" algn="l" defTabSz="548640" rtl="0" eaLnBrk="1" latinLnBrk="0" hangingPunct="1">
        <a:spcBef>
          <a:spcPct val="20000"/>
        </a:spcBef>
        <a:spcAft>
          <a:spcPts val="720"/>
        </a:spcAft>
        <a:buClr>
          <a:schemeClr val="accent2"/>
        </a:buClr>
        <a:buSzPct val="92000"/>
        <a:buFont typeface="Wingdings 2" panose="05020102010507070707" pitchFamily="18" charset="2"/>
        <a:buChar char=""/>
        <a:defRPr sz="1440" kern="1200">
          <a:solidFill>
            <a:schemeClr val="tx2"/>
          </a:solidFill>
          <a:latin typeface="+mn-lt"/>
          <a:ea typeface="+mn-ea"/>
          <a:cs typeface="+mn-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27.png"/><Relationship Id="rId5" Type="http://schemas.openxmlformats.org/officeDocument/2006/relationships/image" Target="../media/image6.png"/><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C4AE7-CBBF-34A6-0928-B3ED0623BD86}"/>
              </a:ext>
            </a:extLst>
          </p:cNvPr>
          <p:cNvSpPr>
            <a:spLocks noGrp="1"/>
          </p:cNvSpPr>
          <p:nvPr>
            <p:ph type="ctrTitle"/>
          </p:nvPr>
        </p:nvSpPr>
        <p:spPr/>
        <p:txBody>
          <a:bodyPr/>
          <a:lstStyle/>
          <a:p>
            <a:pPr algn="ctr"/>
            <a:r>
              <a:rPr lang="en-IN" dirty="0"/>
              <a:t>INFRASTRUCTURE AS A CODE</a:t>
            </a:r>
          </a:p>
        </p:txBody>
      </p:sp>
    </p:spTree>
    <p:extLst>
      <p:ext uri="{BB962C8B-B14F-4D97-AF65-F5344CB8AC3E}">
        <p14:creationId xmlns:p14="http://schemas.microsoft.com/office/powerpoint/2010/main" val="27087482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17452" y="438823"/>
            <a:ext cx="7477601" cy="2083118"/>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Importance and Consistency of </a:t>
            </a:r>
            <a:r>
              <a:rPr lang="en-US" sz="4374" b="1" dirty="0" err="1">
                <a:solidFill>
                  <a:srgbClr val="000000"/>
                </a:solidFill>
                <a:latin typeface="p22-mackinac-pro" pitchFamily="34" charset="0"/>
                <a:ea typeface="p22-mackinac-pro" pitchFamily="34" charset="-122"/>
                <a:cs typeface="p22-mackinac-pro" pitchFamily="34" charset="-120"/>
              </a:rPr>
              <a:t>IaC</a:t>
            </a:r>
            <a:endParaRPr lang="en-US" sz="4374" dirty="0"/>
          </a:p>
        </p:txBody>
      </p:sp>
      <p:sp>
        <p:nvSpPr>
          <p:cNvPr id="10" name="TextBox 9">
            <a:extLst>
              <a:ext uri="{FF2B5EF4-FFF2-40B4-BE49-F238E27FC236}">
                <a16:creationId xmlns:a16="http://schemas.microsoft.com/office/drawing/2014/main" id="{A0629C0B-F57A-5FDE-6907-85509989D463}"/>
              </a:ext>
            </a:extLst>
          </p:cNvPr>
          <p:cNvSpPr txBox="1"/>
          <p:nvPr/>
        </p:nvSpPr>
        <p:spPr>
          <a:xfrm>
            <a:off x="850826" y="4288991"/>
            <a:ext cx="7783888" cy="2352952"/>
          </a:xfrm>
          <a:prstGeom prst="rect">
            <a:avLst/>
          </a:prstGeom>
          <a:noFill/>
        </p:spPr>
        <p:txBody>
          <a:bodyPr wrap="square" rtlCol="0">
            <a:spAutoFit/>
          </a:bodyPr>
          <a:lstStyle/>
          <a:p>
            <a:pPr algn="just">
              <a:lnSpc>
                <a:spcPct val="150000"/>
              </a:lnSpc>
            </a:pPr>
            <a:r>
              <a:rPr lang="en-US" sz="2000" dirty="0"/>
              <a:t>Infrastructure as code (</a:t>
            </a:r>
            <a:r>
              <a:rPr lang="en-US" sz="2000" dirty="0" err="1"/>
              <a:t>IaC</a:t>
            </a:r>
            <a:r>
              <a:rPr lang="en-US" sz="2000" dirty="0"/>
              <a:t>) plays a pivotal role in achieving scalability and efficiency within an organization's IT environment. By defining infrastructure through code, it enables the automation of repetitive tasks, leading to greater operational efficiency and the ability to rapidly scale resources up or down as needed</a:t>
            </a:r>
            <a:endParaRPr lang="en-IN" sz="2000" dirty="0"/>
          </a:p>
        </p:txBody>
      </p:sp>
      <p:sp>
        <p:nvSpPr>
          <p:cNvPr id="11" name="Rectangle 10">
            <a:extLst>
              <a:ext uri="{FF2B5EF4-FFF2-40B4-BE49-F238E27FC236}">
                <a16:creationId xmlns:a16="http://schemas.microsoft.com/office/drawing/2014/main" id="{CB5F3CA8-545F-FD21-68CC-1E511C570104}"/>
              </a:ext>
            </a:extLst>
          </p:cNvPr>
          <p:cNvSpPr/>
          <p:nvPr/>
        </p:nvSpPr>
        <p:spPr>
          <a:xfrm>
            <a:off x="1604224" y="3294278"/>
            <a:ext cx="5935553" cy="646331"/>
          </a:xfrm>
          <a:prstGeom prst="rect">
            <a:avLst/>
          </a:prstGeom>
          <a:noFill/>
        </p:spPr>
        <p:txBody>
          <a:bodyPr wrap="square" lIns="91440" tIns="45720" rIns="91440" bIns="45720">
            <a:spAutoFit/>
          </a:bodyPr>
          <a:lstStyle/>
          <a:p>
            <a:pPr algn="ctr"/>
            <a:r>
              <a:rPr lang="en-US" sz="3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Scalability and Efficiency</a:t>
            </a:r>
          </a:p>
        </p:txBody>
      </p:sp>
      <p:pic>
        <p:nvPicPr>
          <p:cNvPr id="1026" name="Picture 2" descr="5 Best Practices for Employing Infrastructure as Code | Contino | Global  Transformation Consultancy">
            <a:extLst>
              <a:ext uri="{FF2B5EF4-FFF2-40B4-BE49-F238E27FC236}">
                <a16:creationId xmlns:a16="http://schemas.microsoft.com/office/drawing/2014/main" id="{1BDAD353-5E15-732F-BA72-C108BB48F91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44000" y="-28366"/>
            <a:ext cx="5486400" cy="4143166"/>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BEFD95E-D3CF-6A23-4F9D-47A65B10F102}"/>
              </a:ext>
            </a:extLst>
          </p:cNvPr>
          <p:cNvPicPr>
            <a:picLocks noChangeAspect="1"/>
          </p:cNvPicPr>
          <p:nvPr/>
        </p:nvPicPr>
        <p:blipFill rotWithShape="1">
          <a:blip r:embed="rId6"/>
          <a:srcRect l="21949" t="35630" r="20734"/>
          <a:stretch/>
        </p:blipFill>
        <p:spPr>
          <a:xfrm>
            <a:off x="9144000" y="4114801"/>
            <a:ext cx="5486401" cy="414316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B85DF9-4A67-2205-E7D3-F264DE71154D}"/>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64298ACD-E3C5-DD85-E971-A3CF5F1EEB00}"/>
              </a:ext>
            </a:extLst>
          </p:cNvPr>
          <p:cNvPicPr>
            <a:picLocks noChangeAspect="1"/>
          </p:cNvPicPr>
          <p:nvPr/>
        </p:nvPicPr>
        <p:blipFill>
          <a:blip r:embed="rId3"/>
          <a:stretch>
            <a:fillRect/>
          </a:stretch>
        </p:blipFill>
        <p:spPr>
          <a:xfrm>
            <a:off x="0" y="0"/>
            <a:ext cx="14630400" cy="8229600"/>
          </a:xfrm>
          <a:prstGeom prst="rect">
            <a:avLst/>
          </a:prstGeom>
        </p:spPr>
      </p:pic>
      <p:sp>
        <p:nvSpPr>
          <p:cNvPr id="3" name="Shape 0">
            <a:extLst>
              <a:ext uri="{FF2B5EF4-FFF2-40B4-BE49-F238E27FC236}">
                <a16:creationId xmlns:a16="http://schemas.microsoft.com/office/drawing/2014/main" id="{A83F61BB-C344-5CB3-9650-BD15A9F29CC4}"/>
              </a:ext>
            </a:extLst>
          </p:cNvPr>
          <p:cNvSpPr/>
          <p:nvPr/>
        </p:nvSpPr>
        <p:spPr>
          <a:xfrm>
            <a:off x="0" y="0"/>
            <a:ext cx="14630400" cy="8229600"/>
          </a:xfrm>
          <a:prstGeom prst="rect">
            <a:avLst/>
          </a:prstGeom>
          <a:solidFill>
            <a:srgbClr val="FFFFFF">
              <a:alpha val="75000"/>
            </a:srgbClr>
          </a:solidFill>
          <a:ln/>
        </p:spPr>
      </p:sp>
      <p:pic>
        <p:nvPicPr>
          <p:cNvPr id="4" name="Image 1" descr="preencoded.png">
            <a:extLst>
              <a:ext uri="{FF2B5EF4-FFF2-40B4-BE49-F238E27FC236}">
                <a16:creationId xmlns:a16="http://schemas.microsoft.com/office/drawing/2014/main" id="{ED467545-E777-C086-A79A-8FEC9AF70AF3}"/>
              </a:ext>
            </a:extLst>
          </p:cNvPr>
          <p:cNvPicPr>
            <a:picLocks noChangeAspect="1"/>
          </p:cNvPicPr>
          <p:nvPr/>
        </p:nvPicPr>
        <p:blipFill>
          <a:blip r:embed="rId4"/>
          <a:stretch>
            <a:fillRect/>
          </a:stretch>
        </p:blipFill>
        <p:spPr>
          <a:xfrm>
            <a:off x="9144000" y="0"/>
            <a:ext cx="5486400" cy="8229600"/>
          </a:xfrm>
          <a:prstGeom prst="rect">
            <a:avLst/>
          </a:prstGeom>
        </p:spPr>
      </p:pic>
      <p:sp>
        <p:nvSpPr>
          <p:cNvPr id="5" name="Text 1">
            <a:extLst>
              <a:ext uri="{FF2B5EF4-FFF2-40B4-BE49-F238E27FC236}">
                <a16:creationId xmlns:a16="http://schemas.microsoft.com/office/drawing/2014/main" id="{43C476E4-A548-1A96-5771-E9123B4E7929}"/>
              </a:ext>
            </a:extLst>
          </p:cNvPr>
          <p:cNvSpPr/>
          <p:nvPr/>
        </p:nvSpPr>
        <p:spPr>
          <a:xfrm>
            <a:off x="717452" y="438823"/>
            <a:ext cx="7477601" cy="2083118"/>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Importance and Consistency of Infrastructure as Code</a:t>
            </a:r>
            <a:endParaRPr lang="en-US" sz="4374" dirty="0"/>
          </a:p>
        </p:txBody>
      </p:sp>
      <p:sp>
        <p:nvSpPr>
          <p:cNvPr id="10" name="TextBox 9">
            <a:extLst>
              <a:ext uri="{FF2B5EF4-FFF2-40B4-BE49-F238E27FC236}">
                <a16:creationId xmlns:a16="http://schemas.microsoft.com/office/drawing/2014/main" id="{51D97A73-5859-A4C9-6D78-3AE9526E2919}"/>
              </a:ext>
            </a:extLst>
          </p:cNvPr>
          <p:cNvSpPr txBox="1"/>
          <p:nvPr/>
        </p:nvSpPr>
        <p:spPr>
          <a:xfrm>
            <a:off x="725334" y="3758847"/>
            <a:ext cx="7783888" cy="2352952"/>
          </a:xfrm>
          <a:prstGeom prst="rect">
            <a:avLst/>
          </a:prstGeom>
          <a:noFill/>
        </p:spPr>
        <p:txBody>
          <a:bodyPr wrap="square" rtlCol="0">
            <a:spAutoFit/>
          </a:bodyPr>
          <a:lstStyle/>
          <a:p>
            <a:pPr algn="just">
              <a:lnSpc>
                <a:spcPct val="150000"/>
              </a:lnSpc>
            </a:pPr>
            <a:r>
              <a:rPr lang="en-US" sz="2000" dirty="0"/>
              <a:t>One of the key benefits of </a:t>
            </a:r>
            <a:r>
              <a:rPr lang="en-US" sz="2000" dirty="0" err="1"/>
              <a:t>IaC</a:t>
            </a:r>
            <a:r>
              <a:rPr lang="en-US" sz="2000" dirty="0"/>
              <a:t> is the ability to apply version control to infrastructure configurations, ensuring that any changes made are tracked, documented, and reversible. This approach promotes consistency, reduces errors, and provides a clear audit trail for all modifications, enhancing the overall reliability of the infrastructure.</a:t>
            </a:r>
            <a:endParaRPr lang="en-IN" sz="2000" dirty="0"/>
          </a:p>
        </p:txBody>
      </p:sp>
      <p:sp>
        <p:nvSpPr>
          <p:cNvPr id="11" name="Rectangle 10">
            <a:extLst>
              <a:ext uri="{FF2B5EF4-FFF2-40B4-BE49-F238E27FC236}">
                <a16:creationId xmlns:a16="http://schemas.microsoft.com/office/drawing/2014/main" id="{A29A2F59-1F98-9E6E-B931-78B34D62FBC3}"/>
              </a:ext>
            </a:extLst>
          </p:cNvPr>
          <p:cNvSpPr/>
          <p:nvPr/>
        </p:nvSpPr>
        <p:spPr>
          <a:xfrm>
            <a:off x="1102033" y="2647947"/>
            <a:ext cx="7030490" cy="646331"/>
          </a:xfrm>
          <a:prstGeom prst="rect">
            <a:avLst/>
          </a:prstGeom>
          <a:noFill/>
        </p:spPr>
        <p:txBody>
          <a:bodyPr wrap="square" lIns="91440" tIns="45720" rIns="91440" bIns="45720">
            <a:spAutoFit/>
          </a:bodyPr>
          <a:lstStyle/>
          <a:p>
            <a:pPr algn="ctr"/>
            <a:r>
              <a:rPr lang="en-IN" sz="3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Version Control and Documentation</a:t>
            </a:r>
            <a:endParaRPr lang="en-US" sz="3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9" name="Picture 8">
            <a:extLst>
              <a:ext uri="{FF2B5EF4-FFF2-40B4-BE49-F238E27FC236}">
                <a16:creationId xmlns:a16="http://schemas.microsoft.com/office/drawing/2014/main" id="{008867B4-D8CE-F639-FE33-79AE77568DB8}"/>
              </a:ext>
            </a:extLst>
          </p:cNvPr>
          <p:cNvPicPr>
            <a:picLocks noChangeAspect="1"/>
          </p:cNvPicPr>
          <p:nvPr/>
        </p:nvPicPr>
        <p:blipFill>
          <a:blip r:embed="rId5"/>
          <a:stretch>
            <a:fillRect/>
          </a:stretch>
        </p:blipFill>
        <p:spPr>
          <a:xfrm>
            <a:off x="9148657" y="0"/>
            <a:ext cx="5478727" cy="8229600"/>
          </a:xfrm>
          <a:prstGeom prst="rect">
            <a:avLst/>
          </a:prstGeom>
        </p:spPr>
      </p:pic>
    </p:spTree>
    <p:extLst>
      <p:ext uri="{BB962C8B-B14F-4D97-AF65-F5344CB8AC3E}">
        <p14:creationId xmlns:p14="http://schemas.microsoft.com/office/powerpoint/2010/main" val="8351554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1FFE7C-930C-69D0-B0D2-FB903CBF916A}"/>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1A75C0D6-5E26-6846-0A43-19DEEDCFB924}"/>
              </a:ext>
            </a:extLst>
          </p:cNvPr>
          <p:cNvPicPr>
            <a:picLocks noChangeAspect="1"/>
          </p:cNvPicPr>
          <p:nvPr/>
        </p:nvPicPr>
        <p:blipFill>
          <a:blip r:embed="rId3"/>
          <a:stretch>
            <a:fillRect/>
          </a:stretch>
        </p:blipFill>
        <p:spPr>
          <a:xfrm>
            <a:off x="0" y="0"/>
            <a:ext cx="14630400" cy="8229600"/>
          </a:xfrm>
          <a:prstGeom prst="rect">
            <a:avLst/>
          </a:prstGeom>
        </p:spPr>
      </p:pic>
      <p:sp>
        <p:nvSpPr>
          <p:cNvPr id="3" name="Shape 0">
            <a:extLst>
              <a:ext uri="{FF2B5EF4-FFF2-40B4-BE49-F238E27FC236}">
                <a16:creationId xmlns:a16="http://schemas.microsoft.com/office/drawing/2014/main" id="{711FF449-3C31-6C53-2D01-856C73AF70AB}"/>
              </a:ext>
            </a:extLst>
          </p:cNvPr>
          <p:cNvSpPr/>
          <p:nvPr/>
        </p:nvSpPr>
        <p:spPr>
          <a:xfrm>
            <a:off x="0" y="0"/>
            <a:ext cx="14630400" cy="8229600"/>
          </a:xfrm>
          <a:prstGeom prst="rect">
            <a:avLst/>
          </a:prstGeom>
          <a:solidFill>
            <a:srgbClr val="FFFFFF">
              <a:alpha val="75000"/>
            </a:srgbClr>
          </a:solidFill>
          <a:ln/>
        </p:spPr>
      </p:sp>
      <p:pic>
        <p:nvPicPr>
          <p:cNvPr id="4" name="Image 1" descr="preencoded.png">
            <a:extLst>
              <a:ext uri="{FF2B5EF4-FFF2-40B4-BE49-F238E27FC236}">
                <a16:creationId xmlns:a16="http://schemas.microsoft.com/office/drawing/2014/main" id="{1D146995-CAC3-565E-D135-F938B779C122}"/>
              </a:ext>
            </a:extLst>
          </p:cNvPr>
          <p:cNvPicPr>
            <a:picLocks noChangeAspect="1"/>
          </p:cNvPicPr>
          <p:nvPr/>
        </p:nvPicPr>
        <p:blipFill>
          <a:blip r:embed="rId4"/>
          <a:stretch>
            <a:fillRect/>
          </a:stretch>
        </p:blipFill>
        <p:spPr>
          <a:xfrm>
            <a:off x="9144000" y="0"/>
            <a:ext cx="5486400" cy="8229600"/>
          </a:xfrm>
          <a:prstGeom prst="rect">
            <a:avLst/>
          </a:prstGeom>
        </p:spPr>
      </p:pic>
      <p:sp>
        <p:nvSpPr>
          <p:cNvPr id="5" name="Text 1">
            <a:extLst>
              <a:ext uri="{FF2B5EF4-FFF2-40B4-BE49-F238E27FC236}">
                <a16:creationId xmlns:a16="http://schemas.microsoft.com/office/drawing/2014/main" id="{AB134B3F-570E-6088-DB8F-275122D80596}"/>
              </a:ext>
            </a:extLst>
          </p:cNvPr>
          <p:cNvSpPr/>
          <p:nvPr/>
        </p:nvSpPr>
        <p:spPr>
          <a:xfrm>
            <a:off x="717452" y="438823"/>
            <a:ext cx="7477601" cy="2083118"/>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Importance and Consistency of Infrastructure as Code</a:t>
            </a:r>
            <a:endParaRPr lang="en-US" sz="4374" dirty="0"/>
          </a:p>
        </p:txBody>
      </p:sp>
      <p:sp>
        <p:nvSpPr>
          <p:cNvPr id="10" name="TextBox 9">
            <a:extLst>
              <a:ext uri="{FF2B5EF4-FFF2-40B4-BE49-F238E27FC236}">
                <a16:creationId xmlns:a16="http://schemas.microsoft.com/office/drawing/2014/main" id="{5E852F37-878F-5388-9B2E-4BF3310E2968}"/>
              </a:ext>
            </a:extLst>
          </p:cNvPr>
          <p:cNvSpPr txBox="1"/>
          <p:nvPr/>
        </p:nvSpPr>
        <p:spPr>
          <a:xfrm>
            <a:off x="725334" y="3758847"/>
            <a:ext cx="7783888" cy="2352952"/>
          </a:xfrm>
          <a:prstGeom prst="rect">
            <a:avLst/>
          </a:prstGeom>
          <a:noFill/>
        </p:spPr>
        <p:txBody>
          <a:bodyPr wrap="square" rtlCol="0">
            <a:spAutoFit/>
          </a:bodyPr>
          <a:lstStyle/>
          <a:p>
            <a:pPr algn="just">
              <a:lnSpc>
                <a:spcPct val="150000"/>
              </a:lnSpc>
            </a:pPr>
            <a:r>
              <a:rPr lang="en-US" sz="2000" dirty="0"/>
              <a:t>By codifying infrastructure, organizations can enforce standardized configurations and security policies across their IT ecosystem. This promotes consistency in deployment and operations, while also facilitating compliance with regulatory requirements, industry standards, and best practices.</a:t>
            </a:r>
            <a:endParaRPr lang="en-IN" sz="2000" dirty="0"/>
          </a:p>
        </p:txBody>
      </p:sp>
      <p:sp>
        <p:nvSpPr>
          <p:cNvPr id="11" name="Rectangle 10">
            <a:extLst>
              <a:ext uri="{FF2B5EF4-FFF2-40B4-BE49-F238E27FC236}">
                <a16:creationId xmlns:a16="http://schemas.microsoft.com/office/drawing/2014/main" id="{7BDF4902-6F4C-D519-FF8A-8649AA6EF419}"/>
              </a:ext>
            </a:extLst>
          </p:cNvPr>
          <p:cNvSpPr/>
          <p:nvPr/>
        </p:nvSpPr>
        <p:spPr>
          <a:xfrm>
            <a:off x="1102033" y="2647947"/>
            <a:ext cx="7030490" cy="646331"/>
          </a:xfrm>
          <a:prstGeom prst="rect">
            <a:avLst/>
          </a:prstGeom>
          <a:noFill/>
        </p:spPr>
        <p:txBody>
          <a:bodyPr wrap="square" lIns="91440" tIns="45720" rIns="91440" bIns="45720">
            <a:spAutoFit/>
          </a:bodyPr>
          <a:lstStyle/>
          <a:p>
            <a:pPr algn="ctr"/>
            <a:r>
              <a:rPr lang="en-IN" sz="3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Standardization and Compliance</a:t>
            </a:r>
            <a:endParaRPr lang="en-US" sz="3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7" name="Picture 6">
            <a:extLst>
              <a:ext uri="{FF2B5EF4-FFF2-40B4-BE49-F238E27FC236}">
                <a16:creationId xmlns:a16="http://schemas.microsoft.com/office/drawing/2014/main" id="{DC4D6830-5060-BA0B-9861-9B776F652C20}"/>
              </a:ext>
            </a:extLst>
          </p:cNvPr>
          <p:cNvPicPr>
            <a:picLocks noChangeAspect="1"/>
          </p:cNvPicPr>
          <p:nvPr/>
        </p:nvPicPr>
        <p:blipFill>
          <a:blip r:embed="rId5"/>
          <a:stretch>
            <a:fillRect/>
          </a:stretch>
        </p:blipFill>
        <p:spPr>
          <a:xfrm>
            <a:off x="9144000" y="-1"/>
            <a:ext cx="5474922" cy="8229599"/>
          </a:xfrm>
          <a:prstGeom prst="rect">
            <a:avLst/>
          </a:prstGeom>
        </p:spPr>
      </p:pic>
    </p:spTree>
    <p:extLst>
      <p:ext uri="{BB962C8B-B14F-4D97-AF65-F5344CB8AC3E}">
        <p14:creationId xmlns:p14="http://schemas.microsoft.com/office/powerpoint/2010/main" val="23991908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1ACB2D-7A0B-E299-CD44-0787837FA7FC}"/>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F22A6B8F-76E2-8E80-6B44-504E1406CABF}"/>
              </a:ext>
            </a:extLst>
          </p:cNvPr>
          <p:cNvPicPr>
            <a:picLocks noChangeAspect="1"/>
          </p:cNvPicPr>
          <p:nvPr/>
        </p:nvPicPr>
        <p:blipFill>
          <a:blip r:embed="rId3"/>
          <a:stretch>
            <a:fillRect/>
          </a:stretch>
        </p:blipFill>
        <p:spPr>
          <a:xfrm>
            <a:off x="0" y="0"/>
            <a:ext cx="14630400" cy="8229600"/>
          </a:xfrm>
          <a:prstGeom prst="rect">
            <a:avLst/>
          </a:prstGeom>
        </p:spPr>
      </p:pic>
      <p:sp>
        <p:nvSpPr>
          <p:cNvPr id="3" name="Shape 0">
            <a:extLst>
              <a:ext uri="{FF2B5EF4-FFF2-40B4-BE49-F238E27FC236}">
                <a16:creationId xmlns:a16="http://schemas.microsoft.com/office/drawing/2014/main" id="{109DB01B-DD48-7738-5D39-6E8409250C4F}"/>
              </a:ext>
            </a:extLst>
          </p:cNvPr>
          <p:cNvSpPr/>
          <p:nvPr/>
        </p:nvSpPr>
        <p:spPr>
          <a:xfrm>
            <a:off x="0" y="0"/>
            <a:ext cx="14630400" cy="8229600"/>
          </a:xfrm>
          <a:prstGeom prst="rect">
            <a:avLst/>
          </a:prstGeom>
          <a:solidFill>
            <a:srgbClr val="FFFFFF">
              <a:alpha val="75000"/>
            </a:srgbClr>
          </a:solidFill>
          <a:ln/>
        </p:spPr>
      </p:sp>
      <p:pic>
        <p:nvPicPr>
          <p:cNvPr id="4" name="Image 1" descr="preencoded.png">
            <a:extLst>
              <a:ext uri="{FF2B5EF4-FFF2-40B4-BE49-F238E27FC236}">
                <a16:creationId xmlns:a16="http://schemas.microsoft.com/office/drawing/2014/main" id="{CF38381B-4387-A705-B6D9-773C1AA55271}"/>
              </a:ext>
            </a:extLst>
          </p:cNvPr>
          <p:cNvPicPr>
            <a:picLocks noChangeAspect="1"/>
          </p:cNvPicPr>
          <p:nvPr/>
        </p:nvPicPr>
        <p:blipFill>
          <a:blip r:embed="rId4"/>
          <a:stretch>
            <a:fillRect/>
          </a:stretch>
        </p:blipFill>
        <p:spPr>
          <a:xfrm>
            <a:off x="9144000" y="0"/>
            <a:ext cx="5486400" cy="8229600"/>
          </a:xfrm>
          <a:prstGeom prst="rect">
            <a:avLst/>
          </a:prstGeom>
        </p:spPr>
      </p:pic>
      <p:sp>
        <p:nvSpPr>
          <p:cNvPr id="5" name="Text 1">
            <a:extLst>
              <a:ext uri="{FF2B5EF4-FFF2-40B4-BE49-F238E27FC236}">
                <a16:creationId xmlns:a16="http://schemas.microsoft.com/office/drawing/2014/main" id="{704595F1-3935-B3D2-435F-0C2FC41C1C10}"/>
              </a:ext>
            </a:extLst>
          </p:cNvPr>
          <p:cNvSpPr/>
          <p:nvPr/>
        </p:nvSpPr>
        <p:spPr>
          <a:xfrm>
            <a:off x="717452" y="438823"/>
            <a:ext cx="7477601" cy="2083118"/>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Importance and Consistency of Infrastructure as Code</a:t>
            </a:r>
            <a:endParaRPr lang="en-US" sz="4374" dirty="0"/>
          </a:p>
        </p:txBody>
      </p:sp>
      <p:sp>
        <p:nvSpPr>
          <p:cNvPr id="10" name="TextBox 9">
            <a:extLst>
              <a:ext uri="{FF2B5EF4-FFF2-40B4-BE49-F238E27FC236}">
                <a16:creationId xmlns:a16="http://schemas.microsoft.com/office/drawing/2014/main" id="{7CF9BD39-642A-78DF-D4F2-01169709A06B}"/>
              </a:ext>
            </a:extLst>
          </p:cNvPr>
          <p:cNvSpPr txBox="1"/>
          <p:nvPr/>
        </p:nvSpPr>
        <p:spPr>
          <a:xfrm>
            <a:off x="843997" y="4049252"/>
            <a:ext cx="7783888" cy="2352952"/>
          </a:xfrm>
          <a:prstGeom prst="rect">
            <a:avLst/>
          </a:prstGeom>
          <a:noFill/>
        </p:spPr>
        <p:txBody>
          <a:bodyPr wrap="square" rtlCol="0">
            <a:spAutoFit/>
          </a:bodyPr>
          <a:lstStyle/>
          <a:p>
            <a:pPr algn="just">
              <a:lnSpc>
                <a:spcPct val="150000"/>
              </a:lnSpc>
            </a:pPr>
            <a:r>
              <a:rPr lang="en-US" sz="2000" dirty="0"/>
              <a:t>Implementing </a:t>
            </a:r>
            <a:r>
              <a:rPr lang="en-US" sz="2000" dirty="0" err="1"/>
              <a:t>IaC</a:t>
            </a:r>
            <a:r>
              <a:rPr lang="en-US" sz="2000" dirty="0"/>
              <a:t> fosters collaboration among teams by allowing infrastructure configurations to be shared and reviewed in a transparent manner. It encourages knowledge sharing and enables teams to work cohesively on infrastructure projects, leading to improved communication and alignment across the organization</a:t>
            </a:r>
            <a:endParaRPr lang="en-IN" sz="2000" dirty="0"/>
          </a:p>
        </p:txBody>
      </p:sp>
      <p:sp>
        <p:nvSpPr>
          <p:cNvPr id="11" name="Rectangle 10">
            <a:extLst>
              <a:ext uri="{FF2B5EF4-FFF2-40B4-BE49-F238E27FC236}">
                <a16:creationId xmlns:a16="http://schemas.microsoft.com/office/drawing/2014/main" id="{98B32BEF-9639-4F33-46F7-24EFD1392273}"/>
              </a:ext>
            </a:extLst>
          </p:cNvPr>
          <p:cNvSpPr/>
          <p:nvPr/>
        </p:nvSpPr>
        <p:spPr>
          <a:xfrm>
            <a:off x="585918" y="2971112"/>
            <a:ext cx="8041967" cy="646331"/>
          </a:xfrm>
          <a:prstGeom prst="rect">
            <a:avLst/>
          </a:prstGeom>
          <a:noFill/>
        </p:spPr>
        <p:txBody>
          <a:bodyPr wrap="square" lIns="91440" tIns="45720" rIns="91440" bIns="45720">
            <a:spAutoFit/>
          </a:bodyPr>
          <a:lstStyle/>
          <a:p>
            <a:pPr algn="ctr"/>
            <a:r>
              <a:rPr lang="en-IN" sz="3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Collaboration and Knowledge Sharing</a:t>
            </a:r>
            <a:endParaRPr lang="en-US" sz="3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2050" name="Picture 2" descr="3 Tips for Success with Infrastructure as Code (IaC)">
            <a:extLst>
              <a:ext uri="{FF2B5EF4-FFF2-40B4-BE49-F238E27FC236}">
                <a16:creationId xmlns:a16="http://schemas.microsoft.com/office/drawing/2014/main" id="{C92809F3-7F84-7201-6D99-04391435B12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44000" y="0"/>
            <a:ext cx="5486400" cy="4049251"/>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nfrastructure as Code: All you need to know | Squadcast">
            <a:extLst>
              <a:ext uri="{FF2B5EF4-FFF2-40B4-BE49-F238E27FC236}">
                <a16:creationId xmlns:a16="http://schemas.microsoft.com/office/drawing/2014/main" id="{A957ED79-7D94-8A3C-F694-A5221C4B370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144000" y="4049251"/>
            <a:ext cx="5486400" cy="41803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52355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4C67B28-EA88-2B63-28EE-3AA01862E538}"/>
              </a:ext>
            </a:extLst>
          </p:cNvPr>
          <p:cNvPicPr>
            <a:picLocks noChangeAspect="1"/>
          </p:cNvPicPr>
          <p:nvPr/>
        </p:nvPicPr>
        <p:blipFill>
          <a:blip r:embed="rId2"/>
          <a:stretch>
            <a:fillRect/>
          </a:stretch>
        </p:blipFill>
        <p:spPr>
          <a:xfrm>
            <a:off x="545599" y="675829"/>
            <a:ext cx="13598663" cy="7553771"/>
          </a:xfrm>
          <a:prstGeom prst="rect">
            <a:avLst/>
          </a:prstGeom>
        </p:spPr>
      </p:pic>
    </p:spTree>
    <p:extLst>
      <p:ext uri="{BB962C8B-B14F-4D97-AF65-F5344CB8AC3E}">
        <p14:creationId xmlns:p14="http://schemas.microsoft.com/office/powerpoint/2010/main" val="21449647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2326511" y="694372"/>
            <a:ext cx="10554414"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Push vs Pull Approach in Infrastructure as Code</a:t>
            </a:r>
            <a:endParaRPr lang="en-US" sz="4374" dirty="0"/>
          </a:p>
        </p:txBody>
      </p:sp>
      <p:graphicFrame>
        <p:nvGraphicFramePr>
          <p:cNvPr id="10" name="Table 9">
            <a:extLst>
              <a:ext uri="{FF2B5EF4-FFF2-40B4-BE49-F238E27FC236}">
                <a16:creationId xmlns:a16="http://schemas.microsoft.com/office/drawing/2014/main" id="{9776F5E3-BEE6-4482-7095-629764041E76}"/>
              </a:ext>
            </a:extLst>
          </p:cNvPr>
          <p:cNvGraphicFramePr>
            <a:graphicFrameLocks noGrp="1"/>
          </p:cNvGraphicFramePr>
          <p:nvPr>
            <p:extLst>
              <p:ext uri="{D42A27DB-BD31-4B8C-83A1-F6EECF244321}">
                <p14:modId xmlns:p14="http://schemas.microsoft.com/office/powerpoint/2010/main" val="4248175513"/>
              </p:ext>
            </p:extLst>
          </p:nvPr>
        </p:nvGraphicFramePr>
        <p:xfrm>
          <a:off x="2615878" y="3468289"/>
          <a:ext cx="9772891" cy="3383280"/>
        </p:xfrm>
        <a:graphic>
          <a:graphicData uri="http://schemas.openxmlformats.org/drawingml/2006/table">
            <a:tbl>
              <a:tblPr firstRow="1" bandRow="1">
                <a:tableStyleId>{BDBED569-4797-4DF1-A0F4-6AAB3CD982D8}</a:tableStyleId>
              </a:tblPr>
              <a:tblGrid>
                <a:gridCol w="4896091">
                  <a:extLst>
                    <a:ext uri="{9D8B030D-6E8A-4147-A177-3AD203B41FA5}">
                      <a16:colId xmlns:a16="http://schemas.microsoft.com/office/drawing/2014/main" val="665753690"/>
                    </a:ext>
                  </a:extLst>
                </a:gridCol>
                <a:gridCol w="4876800">
                  <a:extLst>
                    <a:ext uri="{9D8B030D-6E8A-4147-A177-3AD203B41FA5}">
                      <a16:colId xmlns:a16="http://schemas.microsoft.com/office/drawing/2014/main" val="304273514"/>
                    </a:ext>
                  </a:extLst>
                </a:gridCol>
              </a:tblGrid>
              <a:tr h="370840">
                <a:tc>
                  <a:txBody>
                    <a:bodyPr/>
                    <a:lstStyle/>
                    <a:p>
                      <a:pPr algn="ctr"/>
                      <a:r>
                        <a:rPr lang="en-IN" sz="2400" dirty="0">
                          <a:solidFill>
                            <a:schemeClr val="accent6">
                              <a:lumMod val="50000"/>
                            </a:schemeClr>
                          </a:solidFill>
                        </a:rPr>
                        <a:t>Push Model</a:t>
                      </a:r>
                    </a:p>
                  </a:txBody>
                  <a:tcPr/>
                </a:tc>
                <a:tc>
                  <a:txBody>
                    <a:bodyPr/>
                    <a:lstStyle/>
                    <a:p>
                      <a:pPr marL="0" algn="ctr" defTabSz="914400" rtl="0" eaLnBrk="1" latinLnBrk="0" hangingPunct="1"/>
                      <a:r>
                        <a:rPr lang="en-IN" sz="2400" b="1" kern="1200" dirty="0">
                          <a:solidFill>
                            <a:schemeClr val="accent6">
                              <a:lumMod val="50000"/>
                            </a:schemeClr>
                          </a:solidFill>
                          <a:latin typeface="+mn-lt"/>
                          <a:ea typeface="+mn-ea"/>
                          <a:cs typeface="+mn-cs"/>
                        </a:rPr>
                        <a:t>Pull Model</a:t>
                      </a:r>
                    </a:p>
                  </a:txBody>
                  <a:tcPr/>
                </a:tc>
                <a:extLst>
                  <a:ext uri="{0D108BD9-81ED-4DB2-BD59-A6C34878D82A}">
                    <a16:rowId xmlns:a16="http://schemas.microsoft.com/office/drawing/2014/main" val="353203648"/>
                  </a:ext>
                </a:extLst>
              </a:tr>
              <a:tr h="370840">
                <a:tc>
                  <a:txBody>
                    <a:bodyPr/>
                    <a:lstStyle/>
                    <a:p>
                      <a:pPr algn="just"/>
                      <a:r>
                        <a:rPr lang="en-US" dirty="0"/>
                        <a:t>In the push model of infrastructure as code, the central management server initiates and controls the deployment process. </a:t>
                      </a:r>
                    </a:p>
                    <a:p>
                      <a:pPr algn="just"/>
                      <a:endParaRPr lang="en-US" dirty="0"/>
                    </a:p>
                    <a:p>
                      <a:pPr algn="just"/>
                      <a:r>
                        <a:rPr lang="en-US" dirty="0"/>
                        <a:t>It pushes configuration changes or updates to the target infrastructure. </a:t>
                      </a:r>
                      <a:endParaRPr lang="en-IN" dirty="0"/>
                    </a:p>
                  </a:txBody>
                  <a:tcPr/>
                </a:tc>
                <a:tc>
                  <a:txBody>
                    <a:bodyPr/>
                    <a:lstStyle/>
                    <a:p>
                      <a:pPr algn="just"/>
                      <a:r>
                        <a:rPr lang="en-US" dirty="0"/>
                        <a:t>The pull model is based on the infrastructure components periodically pulling or fetching configuration updates from a central repository or server.</a:t>
                      </a:r>
                      <a:endParaRPr lang="en-IN" dirty="0"/>
                    </a:p>
                  </a:txBody>
                  <a:tcPr/>
                </a:tc>
                <a:extLst>
                  <a:ext uri="{0D108BD9-81ED-4DB2-BD59-A6C34878D82A}">
                    <a16:rowId xmlns:a16="http://schemas.microsoft.com/office/drawing/2014/main" val="41309161"/>
                  </a:ext>
                </a:extLst>
              </a:tr>
              <a:tr h="370840">
                <a:tc>
                  <a:txBody>
                    <a:bodyPr/>
                    <a:lstStyle/>
                    <a:p>
                      <a:pPr algn="just"/>
                      <a:r>
                        <a:rPr lang="en-US" dirty="0"/>
                        <a:t>This model provides a centralized approach to managing and updating infrastructure</a:t>
                      </a:r>
                      <a:endParaRPr lang="en-IN" dirty="0"/>
                    </a:p>
                  </a:txBody>
                  <a:tcPr/>
                </a:tc>
                <a:tc>
                  <a:txBody>
                    <a:bodyPr/>
                    <a:lstStyle/>
                    <a:p>
                      <a:pPr algn="just"/>
                      <a:r>
                        <a:rPr lang="en-US" dirty="0"/>
                        <a:t>. This model is often associated with a more decentralized approach, where the infrastructure nodes autonomously decide when to update their configurations</a:t>
                      </a:r>
                      <a:endParaRPr lang="en-IN" dirty="0"/>
                    </a:p>
                  </a:txBody>
                  <a:tcPr/>
                </a:tc>
                <a:extLst>
                  <a:ext uri="{0D108BD9-81ED-4DB2-BD59-A6C34878D82A}">
                    <a16:rowId xmlns:a16="http://schemas.microsoft.com/office/drawing/2014/main" val="1260760455"/>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DCF7707-1EA2-34CD-35F0-19B1323E72AD}"/>
              </a:ext>
            </a:extLst>
          </p:cNvPr>
          <p:cNvPicPr>
            <a:picLocks noChangeAspect="1"/>
          </p:cNvPicPr>
          <p:nvPr/>
        </p:nvPicPr>
        <p:blipFill>
          <a:blip r:embed="rId2"/>
          <a:stretch>
            <a:fillRect/>
          </a:stretch>
        </p:blipFill>
        <p:spPr>
          <a:xfrm>
            <a:off x="536074" y="642233"/>
            <a:ext cx="13585040" cy="7587368"/>
          </a:xfrm>
          <a:prstGeom prst="rect">
            <a:avLst/>
          </a:prstGeom>
        </p:spPr>
      </p:pic>
    </p:spTree>
    <p:extLst>
      <p:ext uri="{BB962C8B-B14F-4D97-AF65-F5344CB8AC3E}">
        <p14:creationId xmlns:p14="http://schemas.microsoft.com/office/powerpoint/2010/main" val="4711759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465B5AC-E963-F03A-C013-4D97F15338DC}"/>
              </a:ext>
            </a:extLst>
          </p:cNvPr>
          <p:cNvPicPr>
            <a:picLocks noChangeAspect="1"/>
          </p:cNvPicPr>
          <p:nvPr/>
        </p:nvPicPr>
        <p:blipFill>
          <a:blip r:embed="rId2"/>
          <a:stretch>
            <a:fillRect/>
          </a:stretch>
        </p:blipFill>
        <p:spPr>
          <a:xfrm>
            <a:off x="528801" y="644281"/>
            <a:ext cx="13534440" cy="7585320"/>
          </a:xfrm>
          <a:prstGeom prst="rect">
            <a:avLst/>
          </a:prstGeom>
        </p:spPr>
      </p:pic>
    </p:spTree>
    <p:extLst>
      <p:ext uri="{BB962C8B-B14F-4D97-AF65-F5344CB8AC3E}">
        <p14:creationId xmlns:p14="http://schemas.microsoft.com/office/powerpoint/2010/main" val="16858668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783658-C884-03BE-F0AB-8CC81A946095}"/>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C0B4883D-136D-4FA7-7896-7E58600D7279}"/>
              </a:ext>
            </a:extLst>
          </p:cNvPr>
          <p:cNvPicPr>
            <a:picLocks noChangeAspect="1"/>
          </p:cNvPicPr>
          <p:nvPr/>
        </p:nvPicPr>
        <p:blipFill>
          <a:blip r:embed="rId3"/>
          <a:stretch>
            <a:fillRect/>
          </a:stretch>
        </p:blipFill>
        <p:spPr>
          <a:xfrm>
            <a:off x="0" y="0"/>
            <a:ext cx="14630400" cy="8229600"/>
          </a:xfrm>
          <a:prstGeom prst="rect">
            <a:avLst/>
          </a:prstGeom>
        </p:spPr>
      </p:pic>
      <p:sp>
        <p:nvSpPr>
          <p:cNvPr id="3" name="Shape 0">
            <a:extLst>
              <a:ext uri="{FF2B5EF4-FFF2-40B4-BE49-F238E27FC236}">
                <a16:creationId xmlns:a16="http://schemas.microsoft.com/office/drawing/2014/main" id="{09513E6B-7B63-EF3D-FA9A-D3567555D293}"/>
              </a:ext>
            </a:extLst>
          </p:cNvPr>
          <p:cNvSpPr/>
          <p:nvPr/>
        </p:nvSpPr>
        <p:spPr>
          <a:xfrm>
            <a:off x="0" y="0"/>
            <a:ext cx="14630400" cy="8229600"/>
          </a:xfrm>
          <a:prstGeom prst="rect">
            <a:avLst/>
          </a:prstGeom>
          <a:solidFill>
            <a:srgbClr val="FFFFFF">
              <a:alpha val="75000"/>
            </a:srgbClr>
          </a:solidFill>
          <a:ln/>
        </p:spPr>
      </p:sp>
      <p:pic>
        <p:nvPicPr>
          <p:cNvPr id="4" name="Image 1" descr="preencoded.png">
            <a:extLst>
              <a:ext uri="{FF2B5EF4-FFF2-40B4-BE49-F238E27FC236}">
                <a16:creationId xmlns:a16="http://schemas.microsoft.com/office/drawing/2014/main" id="{BD5DD672-BA2C-E48C-EAF3-21B4ED8E584C}"/>
              </a:ext>
            </a:extLst>
          </p:cNvPr>
          <p:cNvPicPr>
            <a:picLocks noChangeAspect="1"/>
          </p:cNvPicPr>
          <p:nvPr/>
        </p:nvPicPr>
        <p:blipFill>
          <a:blip r:embed="rId4"/>
          <a:stretch>
            <a:fillRect/>
          </a:stretch>
        </p:blipFill>
        <p:spPr>
          <a:xfrm>
            <a:off x="0" y="0"/>
            <a:ext cx="14630400" cy="2777490"/>
          </a:xfrm>
          <a:prstGeom prst="rect">
            <a:avLst/>
          </a:prstGeom>
        </p:spPr>
      </p:pic>
      <p:sp>
        <p:nvSpPr>
          <p:cNvPr id="5" name="Text 1">
            <a:extLst>
              <a:ext uri="{FF2B5EF4-FFF2-40B4-BE49-F238E27FC236}">
                <a16:creationId xmlns:a16="http://schemas.microsoft.com/office/drawing/2014/main" id="{F3464932-E908-73B5-3571-04C2D144377B}"/>
              </a:ext>
            </a:extLst>
          </p:cNvPr>
          <p:cNvSpPr/>
          <p:nvPr/>
        </p:nvSpPr>
        <p:spPr>
          <a:xfrm>
            <a:off x="2489405" y="1044502"/>
            <a:ext cx="10554414" cy="1388745"/>
          </a:xfrm>
          <a:prstGeom prst="rect">
            <a:avLst/>
          </a:prstGeom>
          <a:noFill/>
          <a:ln/>
        </p:spPr>
        <p:txBody>
          <a:bodyPr wrap="square" rtlCol="0" anchor="t"/>
          <a:lstStyle/>
          <a:p>
            <a:pPr>
              <a:lnSpc>
                <a:spcPts val="5468"/>
              </a:lnSpc>
            </a:pPr>
            <a:r>
              <a:rPr lang="en-US" sz="4374" b="1" dirty="0">
                <a:solidFill>
                  <a:srgbClr val="000000"/>
                </a:solidFill>
                <a:latin typeface="p22-mackinac-pro" pitchFamily="34" charset="0"/>
                <a:ea typeface="p22-mackinac-pro" pitchFamily="34" charset="-122"/>
              </a:rPr>
              <a:t>Benefits of Infrastructure as Code</a:t>
            </a:r>
          </a:p>
        </p:txBody>
      </p:sp>
      <p:graphicFrame>
        <p:nvGraphicFramePr>
          <p:cNvPr id="10" name="Table 9">
            <a:extLst>
              <a:ext uri="{FF2B5EF4-FFF2-40B4-BE49-F238E27FC236}">
                <a16:creationId xmlns:a16="http://schemas.microsoft.com/office/drawing/2014/main" id="{9C2B6667-2D45-F665-6888-D0CF5C1813A2}"/>
              </a:ext>
            </a:extLst>
          </p:cNvPr>
          <p:cNvGraphicFramePr>
            <a:graphicFrameLocks noGrp="1"/>
          </p:cNvGraphicFramePr>
          <p:nvPr>
            <p:extLst>
              <p:ext uri="{D42A27DB-BD31-4B8C-83A1-F6EECF244321}">
                <p14:modId xmlns:p14="http://schemas.microsoft.com/office/powerpoint/2010/main" val="4017868203"/>
              </p:ext>
            </p:extLst>
          </p:nvPr>
        </p:nvGraphicFramePr>
        <p:xfrm>
          <a:off x="925975" y="3133165"/>
          <a:ext cx="13276161" cy="4876516"/>
        </p:xfrm>
        <a:graphic>
          <a:graphicData uri="http://schemas.openxmlformats.org/drawingml/2006/table">
            <a:tbl>
              <a:tblPr firstRow="1" bandRow="1">
                <a:tableStyleId>{BDBED569-4797-4DF1-A0F4-6AAB3CD982D8}</a:tableStyleId>
              </a:tblPr>
              <a:tblGrid>
                <a:gridCol w="3297713">
                  <a:extLst>
                    <a:ext uri="{9D8B030D-6E8A-4147-A177-3AD203B41FA5}">
                      <a16:colId xmlns:a16="http://schemas.microsoft.com/office/drawing/2014/main" val="665753690"/>
                    </a:ext>
                  </a:extLst>
                </a:gridCol>
                <a:gridCol w="9978448">
                  <a:extLst>
                    <a:ext uri="{9D8B030D-6E8A-4147-A177-3AD203B41FA5}">
                      <a16:colId xmlns:a16="http://schemas.microsoft.com/office/drawing/2014/main" val="304273514"/>
                    </a:ext>
                  </a:extLst>
                </a:gridCol>
              </a:tblGrid>
              <a:tr h="1125349">
                <a:tc>
                  <a:txBody>
                    <a:bodyPr/>
                    <a:lstStyle/>
                    <a:p>
                      <a:pPr algn="ctr"/>
                      <a:endParaRPr lang="en-IN" sz="2400" dirty="0">
                        <a:solidFill>
                          <a:schemeClr val="accent6">
                            <a:lumMod val="50000"/>
                          </a:schemeClr>
                        </a:solidFill>
                      </a:endParaRPr>
                    </a:p>
                    <a:p>
                      <a:pPr algn="ctr"/>
                      <a:r>
                        <a:rPr lang="en-IN" sz="2400" dirty="0">
                          <a:solidFill>
                            <a:schemeClr val="accent6">
                              <a:lumMod val="50000"/>
                            </a:schemeClr>
                          </a:solidFill>
                        </a:rPr>
                        <a:t>Scalability</a:t>
                      </a:r>
                    </a:p>
                  </a:txBody>
                  <a:tcPr/>
                </a:tc>
                <a:tc>
                  <a:txBody>
                    <a:bodyPr/>
                    <a:lstStyle/>
                    <a:p>
                      <a:pPr marL="342900" indent="-342900" algn="just" defTabSz="914400" rtl="0" eaLnBrk="1" latinLnBrk="0" hangingPunct="1">
                        <a:buFont typeface="Wingdings" panose="05000000000000000000" pitchFamily="2" charset="2"/>
                        <a:buChar char="ü"/>
                      </a:pPr>
                      <a:r>
                        <a:rPr lang="en-US" sz="2000" b="0" kern="1200" dirty="0">
                          <a:solidFill>
                            <a:schemeClr val="tx1"/>
                          </a:solidFill>
                          <a:latin typeface="+mn-lt"/>
                          <a:ea typeface="+mn-ea"/>
                          <a:cs typeface="+mn-cs"/>
                        </a:rPr>
                        <a:t>Infrastructure as code enables teams to easily scale resources up or down based on demand, allowing for efficient resource allocation and cost savings.</a:t>
                      </a:r>
                      <a:endParaRPr lang="en-IN" sz="2000" b="0" kern="1200" dirty="0">
                        <a:solidFill>
                          <a:schemeClr val="tx1"/>
                        </a:solidFill>
                        <a:latin typeface="+mn-lt"/>
                        <a:ea typeface="+mn-ea"/>
                        <a:cs typeface="+mn-cs"/>
                      </a:endParaRPr>
                    </a:p>
                  </a:txBody>
                  <a:tcPr/>
                </a:tc>
                <a:extLst>
                  <a:ext uri="{0D108BD9-81ED-4DB2-BD59-A6C34878D82A}">
                    <a16:rowId xmlns:a16="http://schemas.microsoft.com/office/drawing/2014/main" val="353203648"/>
                  </a:ext>
                </a:extLst>
              </a:tr>
              <a:tr h="1250389">
                <a:tc>
                  <a:txBody>
                    <a:bodyPr/>
                    <a:lstStyle/>
                    <a:p>
                      <a:pPr marL="0" algn="ctr" defTabSz="914400" rtl="0" eaLnBrk="1" latinLnBrk="0" hangingPunct="1"/>
                      <a:endParaRPr lang="en-IN" sz="2400" b="1" kern="1200" dirty="0">
                        <a:solidFill>
                          <a:schemeClr val="accent6">
                            <a:lumMod val="50000"/>
                          </a:schemeClr>
                        </a:solidFill>
                        <a:latin typeface="+mn-lt"/>
                        <a:ea typeface="+mn-ea"/>
                        <a:cs typeface="+mn-cs"/>
                      </a:endParaRPr>
                    </a:p>
                    <a:p>
                      <a:pPr marL="0" algn="ctr" defTabSz="914400" rtl="0" eaLnBrk="1" latinLnBrk="0" hangingPunct="1"/>
                      <a:r>
                        <a:rPr lang="en-IN" sz="2400" b="1" kern="1200" dirty="0">
                          <a:solidFill>
                            <a:schemeClr val="accent6">
                              <a:lumMod val="50000"/>
                            </a:schemeClr>
                          </a:solidFill>
                          <a:latin typeface="+mn-lt"/>
                          <a:ea typeface="+mn-ea"/>
                          <a:cs typeface="+mn-cs"/>
                        </a:rPr>
                        <a:t>Consistency</a:t>
                      </a:r>
                    </a:p>
                  </a:txBody>
                  <a:tcPr/>
                </a:tc>
                <a:tc>
                  <a:txBody>
                    <a:bodyPr/>
                    <a:lstStyle/>
                    <a:p>
                      <a:pPr marL="342900" indent="-342900" algn="just">
                        <a:buFont typeface="Wingdings" panose="05000000000000000000" pitchFamily="2" charset="2"/>
                        <a:buChar char="ü"/>
                      </a:pPr>
                      <a:r>
                        <a:rPr lang="en-US" sz="2000" dirty="0"/>
                        <a:t>By defining infrastructure configurations in code, organizations can ensure uniformity across environments, reducing the risk of configuration drift and minimizing errors.</a:t>
                      </a:r>
                      <a:endParaRPr lang="en-IN" sz="2000" dirty="0"/>
                    </a:p>
                  </a:txBody>
                  <a:tcPr/>
                </a:tc>
                <a:extLst>
                  <a:ext uri="{0D108BD9-81ED-4DB2-BD59-A6C34878D82A}">
                    <a16:rowId xmlns:a16="http://schemas.microsoft.com/office/drawing/2014/main" val="41309161"/>
                  </a:ext>
                </a:extLst>
              </a:tr>
              <a:tr h="1250389">
                <a:tc>
                  <a:txBody>
                    <a:bodyPr/>
                    <a:lstStyle/>
                    <a:p>
                      <a:pPr algn="ctr"/>
                      <a:endParaRPr lang="en-IN" sz="2400" b="1" kern="1200" dirty="0">
                        <a:solidFill>
                          <a:schemeClr val="accent6">
                            <a:lumMod val="50000"/>
                          </a:schemeClr>
                        </a:solidFill>
                        <a:latin typeface="+mn-lt"/>
                        <a:ea typeface="+mn-ea"/>
                        <a:cs typeface="+mn-cs"/>
                      </a:endParaRPr>
                    </a:p>
                    <a:p>
                      <a:pPr algn="ctr"/>
                      <a:r>
                        <a:rPr lang="en-IN" sz="2400" b="1" kern="1200" dirty="0">
                          <a:solidFill>
                            <a:schemeClr val="accent6">
                              <a:lumMod val="50000"/>
                            </a:schemeClr>
                          </a:solidFill>
                          <a:latin typeface="+mn-lt"/>
                          <a:ea typeface="+mn-ea"/>
                          <a:cs typeface="+mn-cs"/>
                        </a:rPr>
                        <a:t>Version Control</a:t>
                      </a:r>
                    </a:p>
                  </a:txBody>
                  <a:tcPr/>
                </a:tc>
                <a:tc>
                  <a:txBody>
                    <a:bodyPr/>
                    <a:lstStyle/>
                    <a:p>
                      <a:pPr marL="342900" indent="-342900" algn="just">
                        <a:buFont typeface="Wingdings" panose="05000000000000000000" pitchFamily="2" charset="2"/>
                        <a:buChar char="ü"/>
                      </a:pPr>
                      <a:r>
                        <a:rPr lang="en-US" sz="2000" dirty="0"/>
                        <a:t>Infrastructure code can be managed using version control systems, providing a historical record of changes, facilitating collaboration, and enabling rollback to previous states if needed</a:t>
                      </a:r>
                      <a:endParaRPr lang="en-IN" sz="2000" dirty="0"/>
                    </a:p>
                  </a:txBody>
                  <a:tcPr/>
                </a:tc>
                <a:extLst>
                  <a:ext uri="{0D108BD9-81ED-4DB2-BD59-A6C34878D82A}">
                    <a16:rowId xmlns:a16="http://schemas.microsoft.com/office/drawing/2014/main" val="1260760455"/>
                  </a:ext>
                </a:extLst>
              </a:tr>
              <a:tr h="1250389">
                <a:tc>
                  <a:txBody>
                    <a:bodyPr/>
                    <a:lstStyle/>
                    <a:p>
                      <a:pPr algn="ctr"/>
                      <a:endParaRPr lang="en-IN" sz="2400" b="1" kern="1200" dirty="0">
                        <a:solidFill>
                          <a:schemeClr val="accent6">
                            <a:lumMod val="50000"/>
                          </a:schemeClr>
                        </a:solidFill>
                        <a:latin typeface="+mn-lt"/>
                        <a:ea typeface="+mn-ea"/>
                        <a:cs typeface="+mn-cs"/>
                      </a:endParaRPr>
                    </a:p>
                    <a:p>
                      <a:pPr algn="ctr"/>
                      <a:r>
                        <a:rPr lang="en-IN" sz="2400" b="1" kern="1200" dirty="0">
                          <a:solidFill>
                            <a:schemeClr val="accent6">
                              <a:lumMod val="50000"/>
                            </a:schemeClr>
                          </a:solidFill>
                          <a:latin typeface="+mn-lt"/>
                          <a:ea typeface="+mn-ea"/>
                          <a:cs typeface="+mn-cs"/>
                        </a:rPr>
                        <a:t>Automation</a:t>
                      </a:r>
                    </a:p>
                  </a:txBody>
                  <a:tcPr/>
                </a:tc>
                <a:tc>
                  <a:txBody>
                    <a:bodyPr/>
                    <a:lstStyle/>
                    <a:p>
                      <a:pPr marL="342900" indent="-342900" algn="just">
                        <a:buFont typeface="Wingdings" panose="05000000000000000000" pitchFamily="2" charset="2"/>
                        <a:buChar char="ü"/>
                      </a:pPr>
                      <a:r>
                        <a:rPr lang="en-US" sz="2000" dirty="0" err="1"/>
                        <a:t>IaC</a:t>
                      </a:r>
                      <a:r>
                        <a:rPr lang="en-US" sz="2000" dirty="0"/>
                        <a:t> allows for the automation of provisioning, configuration, and orchestration tasks, leading to faster deployments, improved reliability, and decreased manual effort. </a:t>
                      </a:r>
                      <a:endParaRPr lang="en-IN" sz="2000" dirty="0"/>
                    </a:p>
                  </a:txBody>
                  <a:tcPr/>
                </a:tc>
                <a:extLst>
                  <a:ext uri="{0D108BD9-81ED-4DB2-BD59-A6C34878D82A}">
                    <a16:rowId xmlns:a16="http://schemas.microsoft.com/office/drawing/2014/main" val="1393504950"/>
                  </a:ext>
                </a:extLst>
              </a:tr>
            </a:tbl>
          </a:graphicData>
        </a:graphic>
      </p:graphicFrame>
    </p:spTree>
    <p:extLst>
      <p:ext uri="{BB962C8B-B14F-4D97-AF65-F5344CB8AC3E}">
        <p14:creationId xmlns:p14="http://schemas.microsoft.com/office/powerpoint/2010/main" val="28791527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1367195"/>
            <a:ext cx="10554414"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Plugin-based architecture in infrastructure as code</a:t>
            </a:r>
            <a:endParaRPr lang="en-US" sz="4374" dirty="0"/>
          </a:p>
        </p:txBody>
      </p:sp>
      <p:sp>
        <p:nvSpPr>
          <p:cNvPr id="5" name="Text 2"/>
          <p:cNvSpPr/>
          <p:nvPr/>
        </p:nvSpPr>
        <p:spPr>
          <a:xfrm>
            <a:off x="2030372" y="3289102"/>
            <a:ext cx="5006221" cy="710803"/>
          </a:xfrm>
          <a:prstGeom prst="rect">
            <a:avLst/>
          </a:prstGeom>
          <a:noFill/>
          <a:ln/>
        </p:spPr>
        <p:txBody>
          <a:bodyPr wrap="square" rtlCol="0" anchor="t"/>
          <a:lstStyle/>
          <a:p>
            <a:pPr marL="0" indent="0" algn="just">
              <a:lnSpc>
                <a:spcPts val="2799"/>
              </a:lnSpc>
              <a:buNone/>
            </a:pPr>
            <a:r>
              <a:rPr lang="en-US" sz="2000" dirty="0">
                <a:solidFill>
                  <a:srgbClr val="272525"/>
                </a:solidFill>
                <a:latin typeface="Eudoxus Sans" pitchFamily="34" charset="0"/>
                <a:ea typeface="Eudoxus Sans" pitchFamily="34" charset="-122"/>
                <a:cs typeface="Eudoxus Sans" pitchFamily="34" charset="-120"/>
              </a:rPr>
              <a:t>Plugin-based architecture in infrastructure as code allows for modularity and extensibility.</a:t>
            </a:r>
            <a:endParaRPr lang="en-US" sz="2000" dirty="0"/>
          </a:p>
        </p:txBody>
      </p:sp>
      <p:sp>
        <p:nvSpPr>
          <p:cNvPr id="6" name="Text 3"/>
          <p:cNvSpPr/>
          <p:nvPr/>
        </p:nvSpPr>
        <p:spPr>
          <a:xfrm>
            <a:off x="2037993" y="4742689"/>
            <a:ext cx="5006221" cy="710803"/>
          </a:xfrm>
          <a:prstGeom prst="rect">
            <a:avLst/>
          </a:prstGeom>
          <a:noFill/>
          <a:ln/>
        </p:spPr>
        <p:txBody>
          <a:bodyPr wrap="square" rtlCol="0" anchor="t"/>
          <a:lstStyle/>
          <a:p>
            <a:pPr algn="just">
              <a:lnSpc>
                <a:spcPts val="2799"/>
              </a:lnSpc>
            </a:pPr>
            <a:r>
              <a:rPr lang="en-US" sz="2000" dirty="0">
                <a:solidFill>
                  <a:srgbClr val="272525"/>
                </a:solidFill>
                <a:latin typeface="Eudoxus Sans" pitchFamily="34" charset="0"/>
                <a:ea typeface="Eudoxus Sans" pitchFamily="34" charset="-122"/>
              </a:rPr>
              <a:t>It enables the integration of custom and third-party plugins for seamless functionality.</a:t>
            </a:r>
          </a:p>
        </p:txBody>
      </p:sp>
      <p:sp>
        <p:nvSpPr>
          <p:cNvPr id="7" name="Text 4"/>
          <p:cNvSpPr/>
          <p:nvPr/>
        </p:nvSpPr>
        <p:spPr>
          <a:xfrm>
            <a:off x="2030373" y="6176725"/>
            <a:ext cx="5006221" cy="1066205"/>
          </a:xfrm>
          <a:prstGeom prst="rect">
            <a:avLst/>
          </a:prstGeom>
          <a:noFill/>
          <a:ln/>
        </p:spPr>
        <p:txBody>
          <a:bodyPr wrap="square" rtlCol="0" anchor="t"/>
          <a:lstStyle/>
          <a:p>
            <a:pPr marL="0" indent="0" algn="just">
              <a:lnSpc>
                <a:spcPts val="2799"/>
              </a:lnSpc>
              <a:buNone/>
            </a:pPr>
            <a:r>
              <a:rPr lang="en-US" sz="2000" dirty="0">
                <a:solidFill>
                  <a:srgbClr val="272525"/>
                </a:solidFill>
                <a:latin typeface="Eudoxus Sans" pitchFamily="34" charset="0"/>
                <a:ea typeface="Eudoxus Sans" pitchFamily="34" charset="-122"/>
              </a:rPr>
              <a:t>This approach promotes flexibility and adaptability in managing diverse infrastructure components.</a:t>
            </a:r>
          </a:p>
        </p:txBody>
      </p:sp>
      <p:pic>
        <p:nvPicPr>
          <p:cNvPr id="8" name="Image 1" descr="preencoded.png"/>
          <p:cNvPicPr>
            <a:picLocks noChangeAspect="1"/>
          </p:cNvPicPr>
          <p:nvPr/>
        </p:nvPicPr>
        <p:blipFill>
          <a:blip r:embed="rId4"/>
          <a:stretch>
            <a:fillRect/>
          </a:stretch>
        </p:blipFill>
        <p:spPr>
          <a:xfrm>
            <a:off x="7593806" y="3339108"/>
            <a:ext cx="5006221" cy="327326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F3ED719-5EAC-72AD-BA8E-518F52D1B4F5}"/>
              </a:ext>
            </a:extLst>
          </p:cNvPr>
          <p:cNvPicPr>
            <a:picLocks noChangeAspect="1"/>
          </p:cNvPicPr>
          <p:nvPr/>
        </p:nvPicPr>
        <p:blipFill>
          <a:blip r:embed="rId2"/>
          <a:stretch>
            <a:fillRect/>
          </a:stretch>
        </p:blipFill>
        <p:spPr>
          <a:xfrm>
            <a:off x="535151" y="700105"/>
            <a:ext cx="13528090" cy="7598800"/>
          </a:xfrm>
          <a:prstGeom prst="rect">
            <a:avLst/>
          </a:prstGeom>
        </p:spPr>
      </p:pic>
    </p:spTree>
    <p:extLst>
      <p:ext uri="{BB962C8B-B14F-4D97-AF65-F5344CB8AC3E}">
        <p14:creationId xmlns:p14="http://schemas.microsoft.com/office/powerpoint/2010/main" val="6316662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2037993" y="2652832"/>
            <a:ext cx="444341" cy="444341"/>
          </a:xfrm>
          <a:prstGeom prst="rect">
            <a:avLst/>
          </a:prstGeom>
        </p:spPr>
      </p:pic>
      <p:sp>
        <p:nvSpPr>
          <p:cNvPr id="5" name="Text 1"/>
          <p:cNvSpPr/>
          <p:nvPr/>
        </p:nvSpPr>
        <p:spPr>
          <a:xfrm>
            <a:off x="2037993" y="3319343"/>
            <a:ext cx="2388632" cy="347186"/>
          </a:xfrm>
          <a:prstGeom prst="rect">
            <a:avLst/>
          </a:prstGeom>
          <a:noFill/>
          <a:ln/>
        </p:spPr>
        <p:txBody>
          <a:bodyPr wrap="none" rtlCol="0" anchor="t"/>
          <a:lstStyle/>
          <a:p>
            <a:pPr marL="0" indent="0" algn="l">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Flexibility</a:t>
            </a:r>
            <a:endParaRPr lang="en-US" sz="2187" dirty="0"/>
          </a:p>
        </p:txBody>
      </p:sp>
      <p:sp>
        <p:nvSpPr>
          <p:cNvPr id="6" name="Text 2"/>
          <p:cNvSpPr/>
          <p:nvPr/>
        </p:nvSpPr>
        <p:spPr>
          <a:xfrm>
            <a:off x="2037993" y="3799761"/>
            <a:ext cx="2388632" cy="1777008"/>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Plugin-based architecture allows for flexible and customizable solutions.</a:t>
            </a:r>
            <a:endParaRPr lang="en-US" sz="1750" dirty="0"/>
          </a:p>
        </p:txBody>
      </p:sp>
      <p:pic>
        <p:nvPicPr>
          <p:cNvPr id="7" name="Image 2" descr="preencoded.png"/>
          <p:cNvPicPr>
            <a:picLocks noChangeAspect="1"/>
          </p:cNvPicPr>
          <p:nvPr/>
        </p:nvPicPr>
        <p:blipFill>
          <a:blip r:embed="rId5"/>
          <a:stretch>
            <a:fillRect/>
          </a:stretch>
        </p:blipFill>
        <p:spPr>
          <a:xfrm>
            <a:off x="4759881" y="2652832"/>
            <a:ext cx="444341" cy="444341"/>
          </a:xfrm>
          <a:prstGeom prst="rect">
            <a:avLst/>
          </a:prstGeom>
        </p:spPr>
      </p:pic>
      <p:sp>
        <p:nvSpPr>
          <p:cNvPr id="8" name="Text 3"/>
          <p:cNvSpPr/>
          <p:nvPr/>
        </p:nvSpPr>
        <p:spPr>
          <a:xfrm>
            <a:off x="4759881" y="3319343"/>
            <a:ext cx="2388632" cy="347186"/>
          </a:xfrm>
          <a:prstGeom prst="rect">
            <a:avLst/>
          </a:prstGeom>
          <a:noFill/>
          <a:ln/>
        </p:spPr>
        <p:txBody>
          <a:bodyPr wrap="none" rtlCol="0" anchor="t"/>
          <a:lstStyle/>
          <a:p>
            <a:pPr marL="0" indent="0" algn="l">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Modularity</a:t>
            </a:r>
            <a:endParaRPr lang="en-US" sz="2187" dirty="0"/>
          </a:p>
        </p:txBody>
      </p:sp>
      <p:sp>
        <p:nvSpPr>
          <p:cNvPr id="9" name="Text 4"/>
          <p:cNvSpPr/>
          <p:nvPr/>
        </p:nvSpPr>
        <p:spPr>
          <a:xfrm>
            <a:off x="4759881" y="3799761"/>
            <a:ext cx="2388632" cy="1777008"/>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Dividing the infrastructure into individual components for easy management.</a:t>
            </a:r>
            <a:endParaRPr lang="en-US" sz="1750" dirty="0"/>
          </a:p>
        </p:txBody>
      </p:sp>
      <p:pic>
        <p:nvPicPr>
          <p:cNvPr id="10" name="Image 3" descr="preencoded.png"/>
          <p:cNvPicPr>
            <a:picLocks noChangeAspect="1"/>
          </p:cNvPicPr>
          <p:nvPr/>
        </p:nvPicPr>
        <p:blipFill>
          <a:blip r:embed="rId6"/>
          <a:stretch>
            <a:fillRect/>
          </a:stretch>
        </p:blipFill>
        <p:spPr>
          <a:xfrm>
            <a:off x="7481768" y="2652832"/>
            <a:ext cx="444341" cy="444341"/>
          </a:xfrm>
          <a:prstGeom prst="rect">
            <a:avLst/>
          </a:prstGeom>
        </p:spPr>
      </p:pic>
      <p:sp>
        <p:nvSpPr>
          <p:cNvPr id="11" name="Text 5"/>
          <p:cNvSpPr/>
          <p:nvPr/>
        </p:nvSpPr>
        <p:spPr>
          <a:xfrm>
            <a:off x="7481768" y="3319343"/>
            <a:ext cx="2388632" cy="347186"/>
          </a:xfrm>
          <a:prstGeom prst="rect">
            <a:avLst/>
          </a:prstGeom>
          <a:noFill/>
          <a:ln/>
        </p:spPr>
        <p:txBody>
          <a:bodyPr wrap="none" rtlCol="0" anchor="t"/>
          <a:lstStyle/>
          <a:p>
            <a:pPr marL="0" indent="0" algn="l">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Scalability</a:t>
            </a:r>
            <a:endParaRPr lang="en-US" sz="2187" dirty="0"/>
          </a:p>
        </p:txBody>
      </p:sp>
      <p:sp>
        <p:nvSpPr>
          <p:cNvPr id="12" name="Text 6"/>
          <p:cNvSpPr/>
          <p:nvPr/>
        </p:nvSpPr>
        <p:spPr>
          <a:xfrm>
            <a:off x="7481768" y="3799761"/>
            <a:ext cx="2388632" cy="1777008"/>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Easily scale up or down based on changing requirements and workloads.</a:t>
            </a:r>
            <a:endParaRPr lang="en-US" sz="1750" dirty="0"/>
          </a:p>
        </p:txBody>
      </p:sp>
      <p:pic>
        <p:nvPicPr>
          <p:cNvPr id="13" name="Image 4" descr="preencoded.png"/>
          <p:cNvPicPr>
            <a:picLocks noChangeAspect="1"/>
          </p:cNvPicPr>
          <p:nvPr/>
        </p:nvPicPr>
        <p:blipFill>
          <a:blip r:embed="rId7"/>
          <a:stretch>
            <a:fillRect/>
          </a:stretch>
        </p:blipFill>
        <p:spPr>
          <a:xfrm>
            <a:off x="10203656" y="2652832"/>
            <a:ext cx="444341" cy="444341"/>
          </a:xfrm>
          <a:prstGeom prst="rect">
            <a:avLst/>
          </a:prstGeom>
        </p:spPr>
      </p:pic>
      <p:sp>
        <p:nvSpPr>
          <p:cNvPr id="14" name="Text 7"/>
          <p:cNvSpPr/>
          <p:nvPr/>
        </p:nvSpPr>
        <p:spPr>
          <a:xfrm>
            <a:off x="10203656" y="3319343"/>
            <a:ext cx="2388751" cy="347186"/>
          </a:xfrm>
          <a:prstGeom prst="rect">
            <a:avLst/>
          </a:prstGeom>
          <a:noFill/>
          <a:ln/>
        </p:spPr>
        <p:txBody>
          <a:bodyPr wrap="none" rtlCol="0" anchor="t"/>
          <a:lstStyle/>
          <a:p>
            <a:pPr marL="0" indent="0" algn="l">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Extensibility</a:t>
            </a:r>
            <a:endParaRPr lang="en-US" sz="2187" dirty="0"/>
          </a:p>
        </p:txBody>
      </p:sp>
      <p:sp>
        <p:nvSpPr>
          <p:cNvPr id="15" name="Text 8"/>
          <p:cNvSpPr/>
          <p:nvPr/>
        </p:nvSpPr>
        <p:spPr>
          <a:xfrm>
            <a:off x="10203656" y="3799761"/>
            <a:ext cx="2388751" cy="1777008"/>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Ability to add new functionalities or features without rebuilding the entire system.</a:t>
            </a:r>
            <a:endParaRPr lang="en-US" sz="1750" dirty="0"/>
          </a:p>
        </p:txBody>
      </p:sp>
      <p:sp>
        <p:nvSpPr>
          <p:cNvPr id="17" name="Text 1">
            <a:extLst>
              <a:ext uri="{FF2B5EF4-FFF2-40B4-BE49-F238E27FC236}">
                <a16:creationId xmlns:a16="http://schemas.microsoft.com/office/drawing/2014/main" id="{152E110A-5718-8DC8-EDEA-623CF74DA129}"/>
              </a:ext>
            </a:extLst>
          </p:cNvPr>
          <p:cNvSpPr/>
          <p:nvPr/>
        </p:nvSpPr>
        <p:spPr>
          <a:xfrm>
            <a:off x="1871306" y="1176621"/>
            <a:ext cx="10554414"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Key Features of Plugin-based architecture</a:t>
            </a:r>
            <a:endParaRPr lang="en-US" sz="4374"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25604" y="75443"/>
            <a:ext cx="14630400" cy="8229600"/>
          </a:xfrm>
          <a:prstGeom prst="rect">
            <a:avLst/>
          </a:prstGeom>
          <a:solidFill>
            <a:srgbClr val="FFFFFF">
              <a:alpha val="75000"/>
            </a:srgbClr>
          </a:solidFill>
          <a:ln/>
        </p:spPr>
      </p:sp>
      <p:sp>
        <p:nvSpPr>
          <p:cNvPr id="4" name="Text 1"/>
          <p:cNvSpPr/>
          <p:nvPr/>
        </p:nvSpPr>
        <p:spPr>
          <a:xfrm>
            <a:off x="1855470" y="1175146"/>
            <a:ext cx="11617462"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Advantages of using a plugin-based architecture</a:t>
            </a:r>
            <a:endParaRPr lang="en-US" sz="4374" dirty="0"/>
          </a:p>
        </p:txBody>
      </p:sp>
      <p:sp>
        <p:nvSpPr>
          <p:cNvPr id="5" name="Text 2"/>
          <p:cNvSpPr/>
          <p:nvPr/>
        </p:nvSpPr>
        <p:spPr>
          <a:xfrm>
            <a:off x="2037993" y="3813691"/>
            <a:ext cx="2777490" cy="347186"/>
          </a:xfrm>
          <a:prstGeom prst="rect">
            <a:avLst/>
          </a:prstGeom>
          <a:noFill/>
          <a:ln/>
        </p:spPr>
        <p:txBody>
          <a:bodyPr wrap="none" rtlCol="0" anchor="t"/>
          <a:lstStyle/>
          <a:p>
            <a:pPr marL="0" indent="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Flexibility</a:t>
            </a:r>
            <a:endParaRPr lang="en-US" sz="2187" dirty="0"/>
          </a:p>
        </p:txBody>
      </p:sp>
      <p:sp>
        <p:nvSpPr>
          <p:cNvPr id="6" name="Text 3"/>
          <p:cNvSpPr/>
          <p:nvPr/>
        </p:nvSpPr>
        <p:spPr>
          <a:xfrm>
            <a:off x="2037993" y="4383048"/>
            <a:ext cx="3156347" cy="1777008"/>
          </a:xfrm>
          <a:prstGeom prst="rect">
            <a:avLst/>
          </a:prstGeom>
          <a:noFill/>
          <a:ln/>
        </p:spPr>
        <p:txBody>
          <a:bodyPr wrap="square" rtlCol="0" anchor="t"/>
          <a:lstStyle/>
          <a:p>
            <a:pPr marL="0" indent="0" algn="just">
              <a:lnSpc>
                <a:spcPts val="2799"/>
              </a:lnSpc>
              <a:buNone/>
            </a:pPr>
            <a:r>
              <a:rPr lang="en-US" sz="2000" dirty="0">
                <a:solidFill>
                  <a:srgbClr val="272525"/>
                </a:solidFill>
                <a:latin typeface="Eudoxus Sans" pitchFamily="34" charset="0"/>
                <a:ea typeface="Eudoxus Sans" pitchFamily="34" charset="-122"/>
                <a:cs typeface="Eudoxus Sans" pitchFamily="34" charset="-120"/>
              </a:rPr>
              <a:t>Plugin-based architecture allows for flexible and modular designs, making it easier to adapt to changing requirements.</a:t>
            </a:r>
            <a:endParaRPr lang="en-US" sz="2000" dirty="0"/>
          </a:p>
        </p:txBody>
      </p:sp>
      <p:sp>
        <p:nvSpPr>
          <p:cNvPr id="7" name="Text 4"/>
          <p:cNvSpPr/>
          <p:nvPr/>
        </p:nvSpPr>
        <p:spPr>
          <a:xfrm>
            <a:off x="5743932" y="3813691"/>
            <a:ext cx="2777490" cy="347186"/>
          </a:xfrm>
          <a:prstGeom prst="rect">
            <a:avLst/>
          </a:prstGeom>
          <a:noFill/>
          <a:ln/>
        </p:spPr>
        <p:txBody>
          <a:bodyPr wrap="none" rtlCol="0" anchor="t"/>
          <a:lstStyle/>
          <a:p>
            <a:pPr marL="0" indent="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Scalability</a:t>
            </a:r>
            <a:endParaRPr lang="en-US" sz="2187" dirty="0"/>
          </a:p>
        </p:txBody>
      </p:sp>
      <p:sp>
        <p:nvSpPr>
          <p:cNvPr id="8" name="Text 5"/>
          <p:cNvSpPr/>
          <p:nvPr/>
        </p:nvSpPr>
        <p:spPr>
          <a:xfrm>
            <a:off x="5743932" y="4383048"/>
            <a:ext cx="3156347" cy="1421606"/>
          </a:xfrm>
          <a:prstGeom prst="rect">
            <a:avLst/>
          </a:prstGeom>
          <a:noFill/>
          <a:ln/>
        </p:spPr>
        <p:txBody>
          <a:bodyPr wrap="square" rtlCol="0" anchor="t"/>
          <a:lstStyle/>
          <a:p>
            <a:pPr>
              <a:lnSpc>
                <a:spcPts val="2799"/>
              </a:lnSpc>
            </a:pPr>
            <a:r>
              <a:rPr lang="en-US" sz="2000" dirty="0">
                <a:solidFill>
                  <a:srgbClr val="272525"/>
                </a:solidFill>
                <a:latin typeface="Eudoxus Sans" pitchFamily="34" charset="0"/>
                <a:ea typeface="Eudoxus Sans" pitchFamily="34" charset="-122"/>
              </a:rPr>
              <a:t>It enables easy scaling by adding or removing plugins based on the specific needs of the infrastructure.</a:t>
            </a:r>
          </a:p>
        </p:txBody>
      </p:sp>
      <p:sp>
        <p:nvSpPr>
          <p:cNvPr id="9" name="Text 6"/>
          <p:cNvSpPr/>
          <p:nvPr/>
        </p:nvSpPr>
        <p:spPr>
          <a:xfrm>
            <a:off x="9449872" y="3813691"/>
            <a:ext cx="2777490" cy="347186"/>
          </a:xfrm>
          <a:prstGeom prst="rect">
            <a:avLst/>
          </a:prstGeom>
          <a:noFill/>
          <a:ln/>
        </p:spPr>
        <p:txBody>
          <a:bodyPr wrap="none" rtlCol="0" anchor="t"/>
          <a:lstStyle/>
          <a:p>
            <a:pPr marL="0" indent="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Reusability</a:t>
            </a:r>
            <a:endParaRPr lang="en-US" sz="2187" dirty="0"/>
          </a:p>
        </p:txBody>
      </p:sp>
      <p:sp>
        <p:nvSpPr>
          <p:cNvPr id="10" name="Text 7"/>
          <p:cNvSpPr/>
          <p:nvPr/>
        </p:nvSpPr>
        <p:spPr>
          <a:xfrm>
            <a:off x="9449872" y="4383048"/>
            <a:ext cx="3386452" cy="1421606"/>
          </a:xfrm>
          <a:prstGeom prst="rect">
            <a:avLst/>
          </a:prstGeom>
          <a:noFill/>
          <a:ln/>
        </p:spPr>
        <p:txBody>
          <a:bodyPr wrap="square" rtlCol="0" anchor="t"/>
          <a:lstStyle/>
          <a:p>
            <a:pPr>
              <a:lnSpc>
                <a:spcPts val="2799"/>
              </a:lnSpc>
            </a:pPr>
            <a:r>
              <a:rPr lang="en-US" sz="2000" dirty="0">
                <a:solidFill>
                  <a:srgbClr val="272525"/>
                </a:solidFill>
                <a:latin typeface="Eudoxus Sans" pitchFamily="34" charset="0"/>
                <a:ea typeface="Eudoxus Sans" pitchFamily="34" charset="-122"/>
              </a:rPr>
              <a:t>Plugins can be reused across different projects, saving time and effort in development and maintenance.</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933688"/>
            <a:ext cx="9306401"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Challenges in implementing a plugin-based architecture</a:t>
            </a:r>
            <a:endParaRPr lang="en-US" sz="4374" dirty="0"/>
          </a:p>
        </p:txBody>
      </p:sp>
      <p:sp>
        <p:nvSpPr>
          <p:cNvPr id="6" name="Shape 2"/>
          <p:cNvSpPr/>
          <p:nvPr/>
        </p:nvSpPr>
        <p:spPr>
          <a:xfrm>
            <a:off x="4801910" y="2655689"/>
            <a:ext cx="44410" cy="4640223"/>
          </a:xfrm>
          <a:prstGeom prst="roundRect">
            <a:avLst>
              <a:gd name="adj" fmla="val 225151"/>
            </a:avLst>
          </a:prstGeom>
          <a:solidFill>
            <a:srgbClr val="B2D4E5"/>
          </a:solidFill>
          <a:ln/>
        </p:spPr>
      </p:sp>
      <p:sp>
        <p:nvSpPr>
          <p:cNvPr id="7" name="Shape 3"/>
          <p:cNvSpPr/>
          <p:nvPr/>
        </p:nvSpPr>
        <p:spPr>
          <a:xfrm>
            <a:off x="5074027" y="3056989"/>
            <a:ext cx="777597" cy="44410"/>
          </a:xfrm>
          <a:prstGeom prst="roundRect">
            <a:avLst>
              <a:gd name="adj" fmla="val 225151"/>
            </a:avLst>
          </a:prstGeom>
          <a:solidFill>
            <a:srgbClr val="B2D4E5"/>
          </a:solidFill>
          <a:ln/>
        </p:spPr>
      </p:sp>
      <p:sp>
        <p:nvSpPr>
          <p:cNvPr id="8" name="Shape 4"/>
          <p:cNvSpPr/>
          <p:nvPr/>
        </p:nvSpPr>
        <p:spPr>
          <a:xfrm>
            <a:off x="4574084" y="2829282"/>
            <a:ext cx="499943" cy="499943"/>
          </a:xfrm>
          <a:prstGeom prst="roundRect">
            <a:avLst>
              <a:gd name="adj" fmla="val 20000"/>
            </a:avLst>
          </a:prstGeom>
          <a:solidFill>
            <a:srgbClr val="CCEEFF"/>
          </a:solidFill>
          <a:ln w="7620">
            <a:solidFill>
              <a:srgbClr val="B2D4E5"/>
            </a:solidFill>
            <a:prstDash val="solid"/>
          </a:ln>
        </p:spPr>
      </p:sp>
      <p:sp>
        <p:nvSpPr>
          <p:cNvPr id="9" name="Text 5"/>
          <p:cNvSpPr/>
          <p:nvPr/>
        </p:nvSpPr>
        <p:spPr>
          <a:xfrm>
            <a:off x="4756368" y="2870954"/>
            <a:ext cx="135374"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10" name="Text 6"/>
          <p:cNvSpPr/>
          <p:nvPr/>
        </p:nvSpPr>
        <p:spPr>
          <a:xfrm>
            <a:off x="6046113" y="2877860"/>
            <a:ext cx="2810232"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Complex Integration</a:t>
            </a:r>
            <a:endParaRPr lang="en-US" sz="2187" dirty="0"/>
          </a:p>
        </p:txBody>
      </p:sp>
      <p:sp>
        <p:nvSpPr>
          <p:cNvPr id="11" name="Text 7"/>
          <p:cNvSpPr/>
          <p:nvPr/>
        </p:nvSpPr>
        <p:spPr>
          <a:xfrm>
            <a:off x="6046113" y="3358277"/>
            <a:ext cx="7751088"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Integrating plugins with existing systems can be complex and time-consuming.</a:t>
            </a:r>
            <a:endParaRPr lang="en-US" sz="1750" dirty="0"/>
          </a:p>
        </p:txBody>
      </p:sp>
      <p:sp>
        <p:nvSpPr>
          <p:cNvPr id="12" name="Shape 8"/>
          <p:cNvSpPr/>
          <p:nvPr/>
        </p:nvSpPr>
        <p:spPr>
          <a:xfrm>
            <a:off x="5074027" y="4914721"/>
            <a:ext cx="777597" cy="44410"/>
          </a:xfrm>
          <a:prstGeom prst="roundRect">
            <a:avLst>
              <a:gd name="adj" fmla="val 225151"/>
            </a:avLst>
          </a:prstGeom>
          <a:solidFill>
            <a:srgbClr val="B2D4E5"/>
          </a:solidFill>
          <a:ln/>
        </p:spPr>
      </p:sp>
      <p:sp>
        <p:nvSpPr>
          <p:cNvPr id="13" name="Shape 9"/>
          <p:cNvSpPr/>
          <p:nvPr/>
        </p:nvSpPr>
        <p:spPr>
          <a:xfrm>
            <a:off x="4574084" y="4687014"/>
            <a:ext cx="499943" cy="499943"/>
          </a:xfrm>
          <a:prstGeom prst="roundRect">
            <a:avLst>
              <a:gd name="adj" fmla="val 20000"/>
            </a:avLst>
          </a:prstGeom>
          <a:solidFill>
            <a:srgbClr val="CCEEFF"/>
          </a:solidFill>
          <a:ln w="7620">
            <a:solidFill>
              <a:srgbClr val="B2D4E5"/>
            </a:solidFill>
            <a:prstDash val="solid"/>
          </a:ln>
        </p:spPr>
      </p:sp>
      <p:sp>
        <p:nvSpPr>
          <p:cNvPr id="14" name="Text 10"/>
          <p:cNvSpPr/>
          <p:nvPr/>
        </p:nvSpPr>
        <p:spPr>
          <a:xfrm>
            <a:off x="4726960" y="4728686"/>
            <a:ext cx="194072"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5" name="Text 11"/>
          <p:cNvSpPr/>
          <p:nvPr/>
        </p:nvSpPr>
        <p:spPr>
          <a:xfrm>
            <a:off x="6046113" y="4735592"/>
            <a:ext cx="277749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Version Control</a:t>
            </a:r>
            <a:endParaRPr lang="en-US" sz="2187" dirty="0"/>
          </a:p>
        </p:txBody>
      </p:sp>
      <p:sp>
        <p:nvSpPr>
          <p:cNvPr id="16" name="Text 12"/>
          <p:cNvSpPr/>
          <p:nvPr/>
        </p:nvSpPr>
        <p:spPr>
          <a:xfrm>
            <a:off x="6046113" y="5216009"/>
            <a:ext cx="7751088" cy="355402"/>
          </a:xfrm>
          <a:prstGeom prst="rect">
            <a:avLst/>
          </a:prstGeom>
          <a:noFill/>
          <a:ln/>
        </p:spPr>
        <p:txBody>
          <a:bodyPr wrap="non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Maintaining version control for multiple plugins can become challenging.</a:t>
            </a:r>
            <a:endParaRPr lang="en-US" sz="1750" dirty="0"/>
          </a:p>
        </p:txBody>
      </p:sp>
      <p:sp>
        <p:nvSpPr>
          <p:cNvPr id="17" name="Shape 13"/>
          <p:cNvSpPr/>
          <p:nvPr/>
        </p:nvSpPr>
        <p:spPr>
          <a:xfrm>
            <a:off x="5074027" y="6417052"/>
            <a:ext cx="777597" cy="44410"/>
          </a:xfrm>
          <a:prstGeom prst="roundRect">
            <a:avLst>
              <a:gd name="adj" fmla="val 225151"/>
            </a:avLst>
          </a:prstGeom>
          <a:solidFill>
            <a:srgbClr val="B2D4E5"/>
          </a:solidFill>
          <a:ln/>
        </p:spPr>
      </p:sp>
      <p:sp>
        <p:nvSpPr>
          <p:cNvPr id="18" name="Shape 14"/>
          <p:cNvSpPr/>
          <p:nvPr/>
        </p:nvSpPr>
        <p:spPr>
          <a:xfrm>
            <a:off x="4574084" y="6189345"/>
            <a:ext cx="499943" cy="499943"/>
          </a:xfrm>
          <a:prstGeom prst="roundRect">
            <a:avLst>
              <a:gd name="adj" fmla="val 20000"/>
            </a:avLst>
          </a:prstGeom>
          <a:solidFill>
            <a:srgbClr val="CCEEFF"/>
          </a:solidFill>
          <a:ln w="7620">
            <a:solidFill>
              <a:srgbClr val="B2D4E5"/>
            </a:solidFill>
            <a:prstDash val="solid"/>
          </a:ln>
        </p:spPr>
      </p:sp>
      <p:sp>
        <p:nvSpPr>
          <p:cNvPr id="19" name="Text 15"/>
          <p:cNvSpPr/>
          <p:nvPr/>
        </p:nvSpPr>
        <p:spPr>
          <a:xfrm>
            <a:off x="4724221" y="6231017"/>
            <a:ext cx="199668"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20" name="Text 16"/>
          <p:cNvSpPr/>
          <p:nvPr/>
        </p:nvSpPr>
        <p:spPr>
          <a:xfrm>
            <a:off x="6046113" y="6237923"/>
            <a:ext cx="277749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Security Concerns</a:t>
            </a:r>
            <a:endParaRPr lang="en-US" sz="2187" dirty="0"/>
          </a:p>
        </p:txBody>
      </p:sp>
      <p:sp>
        <p:nvSpPr>
          <p:cNvPr id="21" name="Text 17"/>
          <p:cNvSpPr/>
          <p:nvPr/>
        </p:nvSpPr>
        <p:spPr>
          <a:xfrm>
            <a:off x="6046113" y="6718340"/>
            <a:ext cx="7751088" cy="355402"/>
          </a:xfrm>
          <a:prstGeom prst="rect">
            <a:avLst/>
          </a:prstGeom>
          <a:noFill/>
          <a:ln/>
        </p:spPr>
        <p:txBody>
          <a:bodyPr wrap="non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Ensuring the security of the plugin ecosystem and avoiding vulnerabilities.</a:t>
            </a:r>
            <a:endParaRPr lang="en-US" sz="1750" dirty="0"/>
          </a:p>
        </p:txBody>
      </p:sp>
      <p:pic>
        <p:nvPicPr>
          <p:cNvPr id="23" name="Picture 22">
            <a:extLst>
              <a:ext uri="{FF2B5EF4-FFF2-40B4-BE49-F238E27FC236}">
                <a16:creationId xmlns:a16="http://schemas.microsoft.com/office/drawing/2014/main" id="{083DA987-0C5B-A81E-11A5-8914FCDA7813}"/>
              </a:ext>
            </a:extLst>
          </p:cNvPr>
          <p:cNvPicPr>
            <a:picLocks noChangeAspect="1"/>
          </p:cNvPicPr>
          <p:nvPr/>
        </p:nvPicPr>
        <p:blipFill>
          <a:blip r:embed="rId5"/>
          <a:stretch>
            <a:fillRect/>
          </a:stretch>
        </p:blipFill>
        <p:spPr>
          <a:xfrm>
            <a:off x="0" y="-1"/>
            <a:ext cx="4445377" cy="8229599"/>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562A4C-5891-FEAF-EA2F-678940CEB49F}"/>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DF452A79-23B8-1CD6-FCFF-5E1132CFCD8A}"/>
              </a:ext>
            </a:extLst>
          </p:cNvPr>
          <p:cNvPicPr>
            <a:picLocks noChangeAspect="1"/>
          </p:cNvPicPr>
          <p:nvPr/>
        </p:nvPicPr>
        <p:blipFill>
          <a:blip r:embed="rId3"/>
          <a:stretch>
            <a:fillRect/>
          </a:stretch>
        </p:blipFill>
        <p:spPr>
          <a:xfrm>
            <a:off x="0" y="0"/>
            <a:ext cx="14630400" cy="8229600"/>
          </a:xfrm>
          <a:prstGeom prst="rect">
            <a:avLst/>
          </a:prstGeom>
        </p:spPr>
      </p:pic>
      <p:sp>
        <p:nvSpPr>
          <p:cNvPr id="3" name="Shape 0">
            <a:extLst>
              <a:ext uri="{FF2B5EF4-FFF2-40B4-BE49-F238E27FC236}">
                <a16:creationId xmlns:a16="http://schemas.microsoft.com/office/drawing/2014/main" id="{3EDEECAB-36EC-5195-8D3E-31CBDA8B0861}"/>
              </a:ext>
            </a:extLst>
          </p:cNvPr>
          <p:cNvSpPr/>
          <p:nvPr/>
        </p:nvSpPr>
        <p:spPr>
          <a:xfrm>
            <a:off x="-81023" y="0"/>
            <a:ext cx="14630400" cy="8229600"/>
          </a:xfrm>
          <a:prstGeom prst="rect">
            <a:avLst/>
          </a:prstGeom>
          <a:solidFill>
            <a:srgbClr val="FFFFFF">
              <a:alpha val="75000"/>
            </a:srgbClr>
          </a:solidFill>
          <a:ln/>
        </p:spPr>
      </p:sp>
      <p:pic>
        <p:nvPicPr>
          <p:cNvPr id="4" name="Image 1" descr="preencoded.png">
            <a:extLst>
              <a:ext uri="{FF2B5EF4-FFF2-40B4-BE49-F238E27FC236}">
                <a16:creationId xmlns:a16="http://schemas.microsoft.com/office/drawing/2014/main" id="{1CF19D9B-0C03-0CCF-20D6-7C0ADB91D1C2}"/>
              </a:ext>
            </a:extLst>
          </p:cNvPr>
          <p:cNvPicPr>
            <a:picLocks noChangeAspect="1"/>
          </p:cNvPicPr>
          <p:nvPr/>
        </p:nvPicPr>
        <p:blipFill>
          <a:blip r:embed="rId4"/>
          <a:stretch>
            <a:fillRect/>
          </a:stretch>
        </p:blipFill>
        <p:spPr>
          <a:xfrm>
            <a:off x="0" y="0"/>
            <a:ext cx="3657600" cy="8229600"/>
          </a:xfrm>
          <a:prstGeom prst="rect">
            <a:avLst/>
          </a:prstGeom>
        </p:spPr>
      </p:pic>
      <p:sp>
        <p:nvSpPr>
          <p:cNvPr id="5" name="Text 1">
            <a:extLst>
              <a:ext uri="{FF2B5EF4-FFF2-40B4-BE49-F238E27FC236}">
                <a16:creationId xmlns:a16="http://schemas.microsoft.com/office/drawing/2014/main" id="{EA51726D-7BED-B93D-2F2D-3CD0E337BC35}"/>
              </a:ext>
            </a:extLst>
          </p:cNvPr>
          <p:cNvSpPr/>
          <p:nvPr/>
        </p:nvSpPr>
        <p:spPr>
          <a:xfrm>
            <a:off x="4617097" y="145666"/>
            <a:ext cx="9306401"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Examples of Popular plugin-based architecture</a:t>
            </a:r>
            <a:endParaRPr lang="en-US" sz="4374" dirty="0"/>
          </a:p>
        </p:txBody>
      </p:sp>
      <p:sp>
        <p:nvSpPr>
          <p:cNvPr id="9" name="Text 5">
            <a:extLst>
              <a:ext uri="{FF2B5EF4-FFF2-40B4-BE49-F238E27FC236}">
                <a16:creationId xmlns:a16="http://schemas.microsoft.com/office/drawing/2014/main" id="{61F29257-2212-5798-0D17-A03BC5ED7CA5}"/>
              </a:ext>
            </a:extLst>
          </p:cNvPr>
          <p:cNvSpPr/>
          <p:nvPr/>
        </p:nvSpPr>
        <p:spPr>
          <a:xfrm>
            <a:off x="4756368" y="2870954"/>
            <a:ext cx="135374" cy="416481"/>
          </a:xfrm>
          <a:prstGeom prst="rect">
            <a:avLst/>
          </a:prstGeom>
          <a:noFill/>
          <a:ln/>
        </p:spPr>
        <p:txBody>
          <a:bodyPr wrap="none" rtlCol="0" anchor="t"/>
          <a:lstStyle/>
          <a:p>
            <a:pPr marL="0" indent="0" algn="ctr">
              <a:lnSpc>
                <a:spcPts val="3281"/>
              </a:lnSpc>
              <a:buNone/>
            </a:pPr>
            <a:endParaRPr lang="en-US" sz="2624" dirty="0"/>
          </a:p>
        </p:txBody>
      </p:sp>
      <p:sp>
        <p:nvSpPr>
          <p:cNvPr id="14" name="Text 10">
            <a:extLst>
              <a:ext uri="{FF2B5EF4-FFF2-40B4-BE49-F238E27FC236}">
                <a16:creationId xmlns:a16="http://schemas.microsoft.com/office/drawing/2014/main" id="{F2F3CE88-2754-4658-1CB8-658BA550AD36}"/>
              </a:ext>
            </a:extLst>
          </p:cNvPr>
          <p:cNvSpPr/>
          <p:nvPr/>
        </p:nvSpPr>
        <p:spPr>
          <a:xfrm>
            <a:off x="4726960" y="4728686"/>
            <a:ext cx="194072" cy="416481"/>
          </a:xfrm>
          <a:prstGeom prst="rect">
            <a:avLst/>
          </a:prstGeom>
          <a:noFill/>
          <a:ln/>
        </p:spPr>
        <p:txBody>
          <a:bodyPr wrap="none" rtlCol="0" anchor="t"/>
          <a:lstStyle/>
          <a:p>
            <a:pPr marL="0" indent="0" algn="ctr">
              <a:lnSpc>
                <a:spcPts val="3281"/>
              </a:lnSpc>
              <a:buNone/>
            </a:pPr>
            <a:endParaRPr lang="en-US" sz="2624" dirty="0"/>
          </a:p>
        </p:txBody>
      </p:sp>
      <p:sp>
        <p:nvSpPr>
          <p:cNvPr id="19" name="Text 15">
            <a:extLst>
              <a:ext uri="{FF2B5EF4-FFF2-40B4-BE49-F238E27FC236}">
                <a16:creationId xmlns:a16="http://schemas.microsoft.com/office/drawing/2014/main" id="{F6C532C9-83E8-22CC-0D46-23970A17DC19}"/>
              </a:ext>
            </a:extLst>
          </p:cNvPr>
          <p:cNvSpPr/>
          <p:nvPr/>
        </p:nvSpPr>
        <p:spPr>
          <a:xfrm>
            <a:off x="4724221" y="6231017"/>
            <a:ext cx="199668" cy="416481"/>
          </a:xfrm>
          <a:prstGeom prst="rect">
            <a:avLst/>
          </a:prstGeom>
          <a:noFill/>
          <a:ln/>
        </p:spPr>
        <p:txBody>
          <a:bodyPr wrap="none" rtlCol="0" anchor="t"/>
          <a:lstStyle/>
          <a:p>
            <a:pPr marL="0" indent="0" algn="ctr">
              <a:lnSpc>
                <a:spcPts val="3281"/>
              </a:lnSpc>
              <a:buNone/>
            </a:pPr>
            <a:endParaRPr lang="en-US" sz="2624" dirty="0"/>
          </a:p>
        </p:txBody>
      </p:sp>
      <p:pic>
        <p:nvPicPr>
          <p:cNvPr id="23" name="Picture 22">
            <a:extLst>
              <a:ext uri="{FF2B5EF4-FFF2-40B4-BE49-F238E27FC236}">
                <a16:creationId xmlns:a16="http://schemas.microsoft.com/office/drawing/2014/main" id="{27A7D0CA-C4FD-F0F9-3C33-1594DED13E82}"/>
              </a:ext>
            </a:extLst>
          </p:cNvPr>
          <p:cNvPicPr>
            <a:picLocks noChangeAspect="1"/>
          </p:cNvPicPr>
          <p:nvPr/>
        </p:nvPicPr>
        <p:blipFill>
          <a:blip r:embed="rId5"/>
          <a:stretch>
            <a:fillRect/>
          </a:stretch>
        </p:blipFill>
        <p:spPr>
          <a:xfrm>
            <a:off x="0" y="-1"/>
            <a:ext cx="4445377" cy="8229599"/>
          </a:xfrm>
          <a:prstGeom prst="rect">
            <a:avLst/>
          </a:prstGeom>
        </p:spPr>
      </p:pic>
      <p:pic>
        <p:nvPicPr>
          <p:cNvPr id="24" name="Picture 23">
            <a:extLst>
              <a:ext uri="{FF2B5EF4-FFF2-40B4-BE49-F238E27FC236}">
                <a16:creationId xmlns:a16="http://schemas.microsoft.com/office/drawing/2014/main" id="{E5C7F838-0838-8383-E021-329196489FA6}"/>
              </a:ext>
            </a:extLst>
          </p:cNvPr>
          <p:cNvPicPr>
            <a:picLocks noChangeAspect="1"/>
          </p:cNvPicPr>
          <p:nvPr/>
        </p:nvPicPr>
        <p:blipFill>
          <a:blip r:embed="rId6"/>
          <a:stretch>
            <a:fillRect/>
          </a:stretch>
        </p:blipFill>
        <p:spPr>
          <a:xfrm>
            <a:off x="4445376" y="1886672"/>
            <a:ext cx="10011403" cy="6342927"/>
          </a:xfrm>
          <a:prstGeom prst="rect">
            <a:avLst/>
          </a:prstGeom>
        </p:spPr>
      </p:pic>
    </p:spTree>
    <p:extLst>
      <p:ext uri="{BB962C8B-B14F-4D97-AF65-F5344CB8AC3E}">
        <p14:creationId xmlns:p14="http://schemas.microsoft.com/office/powerpoint/2010/main" val="31849811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CA181F-7F63-0D29-C5F1-4824784970E8}"/>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F410B791-A216-3431-E070-44043C9BA81D}"/>
              </a:ext>
            </a:extLst>
          </p:cNvPr>
          <p:cNvPicPr>
            <a:picLocks noChangeAspect="1"/>
          </p:cNvPicPr>
          <p:nvPr/>
        </p:nvPicPr>
        <p:blipFill>
          <a:blip r:embed="rId2"/>
          <a:stretch>
            <a:fillRect/>
          </a:stretch>
        </p:blipFill>
        <p:spPr>
          <a:xfrm>
            <a:off x="536074" y="648581"/>
            <a:ext cx="13596615" cy="7577279"/>
          </a:xfrm>
          <a:prstGeom prst="rect">
            <a:avLst/>
          </a:prstGeom>
        </p:spPr>
      </p:pic>
    </p:spTree>
    <p:extLst>
      <p:ext uri="{BB962C8B-B14F-4D97-AF65-F5344CB8AC3E}">
        <p14:creationId xmlns:p14="http://schemas.microsoft.com/office/powerpoint/2010/main" val="8202803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5DF073-10BE-514F-5970-5B33B920763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6492F795-F5BB-80BE-5B72-AB735B8A9D68}"/>
              </a:ext>
            </a:extLst>
          </p:cNvPr>
          <p:cNvPicPr>
            <a:picLocks noChangeAspect="1"/>
          </p:cNvPicPr>
          <p:nvPr/>
        </p:nvPicPr>
        <p:blipFill>
          <a:blip r:embed="rId2"/>
          <a:stretch>
            <a:fillRect/>
          </a:stretch>
        </p:blipFill>
        <p:spPr>
          <a:xfrm>
            <a:off x="537200" y="660157"/>
            <a:ext cx="13595489" cy="7569444"/>
          </a:xfrm>
          <a:prstGeom prst="rect">
            <a:avLst/>
          </a:prstGeom>
        </p:spPr>
      </p:pic>
    </p:spTree>
    <p:extLst>
      <p:ext uri="{BB962C8B-B14F-4D97-AF65-F5344CB8AC3E}">
        <p14:creationId xmlns:p14="http://schemas.microsoft.com/office/powerpoint/2010/main" val="8574909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029"/>
          </a:xfrm>
          <a:prstGeom prst="rect">
            <a:avLst/>
          </a:prstGeom>
          <a:solidFill>
            <a:srgbClr val="FFFFFF">
              <a:alpha val="75000"/>
            </a:srgbClr>
          </a:solidFill>
          <a:ln/>
        </p:spPr>
      </p:sp>
      <p:sp>
        <p:nvSpPr>
          <p:cNvPr id="4" name="Text 1"/>
          <p:cNvSpPr/>
          <p:nvPr/>
        </p:nvSpPr>
        <p:spPr>
          <a:xfrm>
            <a:off x="2565678" y="549831"/>
            <a:ext cx="9498925" cy="1249680"/>
          </a:xfrm>
          <a:prstGeom prst="rect">
            <a:avLst/>
          </a:prstGeom>
          <a:noFill/>
          <a:ln/>
        </p:spPr>
        <p:txBody>
          <a:bodyPr wrap="square" rtlCol="0" anchor="t"/>
          <a:lstStyle/>
          <a:p>
            <a:pPr marL="0" indent="0">
              <a:lnSpc>
                <a:spcPts val="4921"/>
              </a:lnSpc>
              <a:buNone/>
            </a:pPr>
            <a:r>
              <a:rPr lang="en-US" sz="3937" b="1" dirty="0">
                <a:solidFill>
                  <a:srgbClr val="000000"/>
                </a:solidFill>
                <a:latin typeface="p22-mackinac-pro" pitchFamily="34" charset="0"/>
                <a:ea typeface="p22-mackinac-pro" pitchFamily="34" charset="-122"/>
                <a:cs typeface="p22-mackinac-pro" pitchFamily="34" charset="-120"/>
              </a:rPr>
              <a:t>Best practices for designing a plugin-based architecture</a:t>
            </a:r>
            <a:endParaRPr lang="en-US" sz="3937" dirty="0"/>
          </a:p>
        </p:txBody>
      </p:sp>
      <p:sp>
        <p:nvSpPr>
          <p:cNvPr id="5" name="Shape 2"/>
          <p:cNvSpPr/>
          <p:nvPr/>
        </p:nvSpPr>
        <p:spPr>
          <a:xfrm>
            <a:off x="2565678" y="2199442"/>
            <a:ext cx="1583055" cy="1152287"/>
          </a:xfrm>
          <a:prstGeom prst="roundRect">
            <a:avLst>
              <a:gd name="adj" fmla="val 7810"/>
            </a:avLst>
          </a:prstGeom>
          <a:solidFill>
            <a:srgbClr val="CCEEFF"/>
          </a:solidFill>
          <a:ln w="7620">
            <a:solidFill>
              <a:srgbClr val="B2D4E5"/>
            </a:solidFill>
            <a:prstDash val="solid"/>
          </a:ln>
        </p:spPr>
      </p:sp>
      <p:sp>
        <p:nvSpPr>
          <p:cNvPr id="6" name="Text 3"/>
          <p:cNvSpPr/>
          <p:nvPr/>
        </p:nvSpPr>
        <p:spPr>
          <a:xfrm>
            <a:off x="2773204" y="2575560"/>
            <a:ext cx="101560" cy="400050"/>
          </a:xfrm>
          <a:prstGeom prst="rect">
            <a:avLst/>
          </a:prstGeom>
          <a:noFill/>
          <a:ln/>
        </p:spPr>
        <p:txBody>
          <a:bodyPr wrap="none" rtlCol="0" anchor="t"/>
          <a:lstStyle/>
          <a:p>
            <a:pPr marL="0" indent="0" algn="ctr">
              <a:lnSpc>
                <a:spcPts val="3149"/>
              </a:lnSpc>
              <a:buNone/>
            </a:pPr>
            <a:r>
              <a:rPr lang="en-US" sz="1968" b="1" dirty="0">
                <a:solidFill>
                  <a:srgbClr val="272525"/>
                </a:solidFill>
                <a:latin typeface="p22-mackinac-pro" pitchFamily="34" charset="0"/>
                <a:ea typeface="p22-mackinac-pro" pitchFamily="34" charset="-122"/>
                <a:cs typeface="p22-mackinac-pro" pitchFamily="34" charset="-120"/>
              </a:rPr>
              <a:t>1</a:t>
            </a:r>
            <a:endParaRPr lang="en-US" sz="1968" dirty="0"/>
          </a:p>
        </p:txBody>
      </p:sp>
      <p:sp>
        <p:nvSpPr>
          <p:cNvPr id="7" name="Text 4"/>
          <p:cNvSpPr/>
          <p:nvPr/>
        </p:nvSpPr>
        <p:spPr>
          <a:xfrm>
            <a:off x="4348639" y="2399348"/>
            <a:ext cx="2499717" cy="312539"/>
          </a:xfrm>
          <a:prstGeom prst="rect">
            <a:avLst/>
          </a:prstGeom>
          <a:noFill/>
          <a:ln/>
        </p:spPr>
        <p:txBody>
          <a:bodyPr wrap="none" rtlCol="0" anchor="t"/>
          <a:lstStyle/>
          <a:p>
            <a:pPr marL="0" indent="0" algn="l">
              <a:lnSpc>
                <a:spcPts val="2460"/>
              </a:lnSpc>
              <a:buNone/>
            </a:pPr>
            <a:r>
              <a:rPr lang="en-US" sz="2000" b="1" dirty="0">
                <a:solidFill>
                  <a:srgbClr val="272525"/>
                </a:solidFill>
                <a:latin typeface="p22-mackinac-pro" pitchFamily="34" charset="0"/>
                <a:ea typeface="p22-mackinac-pro" pitchFamily="34" charset="-122"/>
                <a:cs typeface="p22-mackinac-pro" pitchFamily="34" charset="-120"/>
              </a:rPr>
              <a:t>Modularity</a:t>
            </a:r>
            <a:endParaRPr lang="en-US" sz="2000" dirty="0"/>
          </a:p>
        </p:txBody>
      </p:sp>
      <p:sp>
        <p:nvSpPr>
          <p:cNvPr id="8" name="Text 5"/>
          <p:cNvSpPr/>
          <p:nvPr/>
        </p:nvSpPr>
        <p:spPr>
          <a:xfrm>
            <a:off x="4348639" y="2831783"/>
            <a:ext cx="4875609" cy="320040"/>
          </a:xfrm>
          <a:prstGeom prst="rect">
            <a:avLst/>
          </a:prstGeom>
          <a:noFill/>
          <a:ln/>
        </p:spPr>
        <p:txBody>
          <a:bodyPr wrap="none" rtlCol="0" anchor="t"/>
          <a:lstStyle/>
          <a:p>
            <a:pPr marL="0" indent="0" algn="l">
              <a:lnSpc>
                <a:spcPts val="2519"/>
              </a:lnSpc>
              <a:buNone/>
            </a:pPr>
            <a:r>
              <a:rPr lang="en-US" sz="2000" dirty="0">
                <a:solidFill>
                  <a:srgbClr val="272525"/>
                </a:solidFill>
                <a:latin typeface="Eudoxus Sans" pitchFamily="34" charset="0"/>
                <a:ea typeface="Eudoxus Sans" pitchFamily="34" charset="-122"/>
                <a:cs typeface="Eudoxus Sans" pitchFamily="34" charset="-120"/>
              </a:rPr>
              <a:t>Break down functionality into independent modules</a:t>
            </a:r>
            <a:endParaRPr lang="en-US" sz="2000" dirty="0"/>
          </a:p>
        </p:txBody>
      </p:sp>
      <p:sp>
        <p:nvSpPr>
          <p:cNvPr id="9" name="Shape 6"/>
          <p:cNvSpPr/>
          <p:nvPr/>
        </p:nvSpPr>
        <p:spPr>
          <a:xfrm>
            <a:off x="4248626" y="3329434"/>
            <a:ext cx="7716083" cy="19943"/>
          </a:xfrm>
          <a:prstGeom prst="roundRect">
            <a:avLst>
              <a:gd name="adj" fmla="val 451239"/>
            </a:avLst>
          </a:prstGeom>
          <a:solidFill>
            <a:srgbClr val="B2D4E5"/>
          </a:solidFill>
          <a:ln/>
        </p:spPr>
      </p:sp>
      <p:sp>
        <p:nvSpPr>
          <p:cNvPr id="10" name="Shape 7"/>
          <p:cNvSpPr/>
          <p:nvPr/>
        </p:nvSpPr>
        <p:spPr>
          <a:xfrm>
            <a:off x="2565678" y="3451622"/>
            <a:ext cx="3166229" cy="1152287"/>
          </a:xfrm>
          <a:prstGeom prst="roundRect">
            <a:avLst>
              <a:gd name="adj" fmla="val 7810"/>
            </a:avLst>
          </a:prstGeom>
          <a:solidFill>
            <a:srgbClr val="CCEEFF"/>
          </a:solidFill>
          <a:ln w="7620">
            <a:solidFill>
              <a:srgbClr val="B2D4E5"/>
            </a:solidFill>
            <a:prstDash val="solid"/>
          </a:ln>
        </p:spPr>
      </p:sp>
      <p:sp>
        <p:nvSpPr>
          <p:cNvPr id="11" name="Text 8"/>
          <p:cNvSpPr/>
          <p:nvPr/>
        </p:nvSpPr>
        <p:spPr>
          <a:xfrm>
            <a:off x="2773204" y="3827740"/>
            <a:ext cx="145494" cy="400050"/>
          </a:xfrm>
          <a:prstGeom prst="rect">
            <a:avLst/>
          </a:prstGeom>
          <a:noFill/>
          <a:ln/>
        </p:spPr>
        <p:txBody>
          <a:bodyPr wrap="none" rtlCol="0" anchor="t"/>
          <a:lstStyle/>
          <a:p>
            <a:pPr marL="0" indent="0" algn="ctr">
              <a:lnSpc>
                <a:spcPts val="3149"/>
              </a:lnSpc>
              <a:buNone/>
            </a:pPr>
            <a:r>
              <a:rPr lang="en-US" sz="1968" b="1" dirty="0">
                <a:solidFill>
                  <a:srgbClr val="272525"/>
                </a:solidFill>
                <a:latin typeface="p22-mackinac-pro" pitchFamily="34" charset="0"/>
                <a:ea typeface="p22-mackinac-pro" pitchFamily="34" charset="-122"/>
                <a:cs typeface="p22-mackinac-pro" pitchFamily="34" charset="-120"/>
              </a:rPr>
              <a:t>2</a:t>
            </a:r>
            <a:endParaRPr lang="en-US" sz="1968" dirty="0"/>
          </a:p>
        </p:txBody>
      </p:sp>
      <p:sp>
        <p:nvSpPr>
          <p:cNvPr id="12" name="Text 9"/>
          <p:cNvSpPr/>
          <p:nvPr/>
        </p:nvSpPr>
        <p:spPr>
          <a:xfrm>
            <a:off x="5931813" y="3651528"/>
            <a:ext cx="2918579" cy="312539"/>
          </a:xfrm>
          <a:prstGeom prst="rect">
            <a:avLst/>
          </a:prstGeom>
          <a:noFill/>
          <a:ln/>
        </p:spPr>
        <p:txBody>
          <a:bodyPr wrap="none" rtlCol="0" anchor="t"/>
          <a:lstStyle/>
          <a:p>
            <a:pPr>
              <a:lnSpc>
                <a:spcPts val="2460"/>
              </a:lnSpc>
            </a:pPr>
            <a:r>
              <a:rPr lang="en-US" sz="2000" b="1" dirty="0">
                <a:solidFill>
                  <a:srgbClr val="272525"/>
                </a:solidFill>
                <a:latin typeface="p22-mackinac-pro" pitchFamily="34" charset="0"/>
                <a:ea typeface="p22-mackinac-pro" pitchFamily="34" charset="-122"/>
              </a:rPr>
              <a:t>Standardized Interfaces</a:t>
            </a:r>
          </a:p>
        </p:txBody>
      </p:sp>
      <p:sp>
        <p:nvSpPr>
          <p:cNvPr id="13" name="Text 10"/>
          <p:cNvSpPr/>
          <p:nvPr/>
        </p:nvSpPr>
        <p:spPr>
          <a:xfrm>
            <a:off x="5931813" y="4083963"/>
            <a:ext cx="4584263" cy="320040"/>
          </a:xfrm>
          <a:prstGeom prst="rect">
            <a:avLst/>
          </a:prstGeom>
          <a:noFill/>
          <a:ln/>
        </p:spPr>
        <p:txBody>
          <a:bodyPr wrap="none" rtlCol="0" anchor="t"/>
          <a:lstStyle/>
          <a:p>
            <a:pPr>
              <a:lnSpc>
                <a:spcPts val="2519"/>
              </a:lnSpc>
            </a:pPr>
            <a:r>
              <a:rPr lang="en-US" sz="2000" dirty="0">
                <a:solidFill>
                  <a:srgbClr val="272525"/>
                </a:solidFill>
                <a:latin typeface="Eudoxus Sans" pitchFamily="34" charset="0"/>
                <a:ea typeface="Eudoxus Sans" pitchFamily="34" charset="-122"/>
              </a:rPr>
              <a:t>Define clear and consistent interfaces for plugins</a:t>
            </a:r>
          </a:p>
        </p:txBody>
      </p:sp>
      <p:sp>
        <p:nvSpPr>
          <p:cNvPr id="14" name="Shape 11"/>
          <p:cNvSpPr/>
          <p:nvPr/>
        </p:nvSpPr>
        <p:spPr>
          <a:xfrm>
            <a:off x="5831800" y="4581614"/>
            <a:ext cx="6132909" cy="19943"/>
          </a:xfrm>
          <a:prstGeom prst="roundRect">
            <a:avLst>
              <a:gd name="adj" fmla="val 451239"/>
            </a:avLst>
          </a:prstGeom>
          <a:solidFill>
            <a:srgbClr val="B2D4E5"/>
          </a:solidFill>
          <a:ln/>
        </p:spPr>
      </p:sp>
      <p:sp>
        <p:nvSpPr>
          <p:cNvPr id="15" name="Shape 12"/>
          <p:cNvSpPr/>
          <p:nvPr/>
        </p:nvSpPr>
        <p:spPr>
          <a:xfrm>
            <a:off x="2565678" y="4703802"/>
            <a:ext cx="4749403" cy="1472327"/>
          </a:xfrm>
          <a:prstGeom prst="roundRect">
            <a:avLst>
              <a:gd name="adj" fmla="val 6112"/>
            </a:avLst>
          </a:prstGeom>
          <a:solidFill>
            <a:srgbClr val="CCEEFF"/>
          </a:solidFill>
          <a:ln w="7620">
            <a:solidFill>
              <a:srgbClr val="B2D4E5"/>
            </a:solidFill>
            <a:prstDash val="solid"/>
          </a:ln>
        </p:spPr>
      </p:sp>
      <p:sp>
        <p:nvSpPr>
          <p:cNvPr id="16" name="Text 13"/>
          <p:cNvSpPr/>
          <p:nvPr/>
        </p:nvSpPr>
        <p:spPr>
          <a:xfrm>
            <a:off x="2773204" y="5239941"/>
            <a:ext cx="149781" cy="400050"/>
          </a:xfrm>
          <a:prstGeom prst="rect">
            <a:avLst/>
          </a:prstGeom>
          <a:noFill/>
          <a:ln/>
        </p:spPr>
        <p:txBody>
          <a:bodyPr wrap="none" rtlCol="0" anchor="t"/>
          <a:lstStyle/>
          <a:p>
            <a:pPr marL="0" indent="0" algn="ctr">
              <a:lnSpc>
                <a:spcPts val="3149"/>
              </a:lnSpc>
              <a:buNone/>
            </a:pPr>
            <a:r>
              <a:rPr lang="en-US" sz="1968" b="1" dirty="0">
                <a:solidFill>
                  <a:srgbClr val="272525"/>
                </a:solidFill>
                <a:latin typeface="p22-mackinac-pro" pitchFamily="34" charset="0"/>
                <a:ea typeface="p22-mackinac-pro" pitchFamily="34" charset="-122"/>
                <a:cs typeface="p22-mackinac-pro" pitchFamily="34" charset="-120"/>
              </a:rPr>
              <a:t>3</a:t>
            </a:r>
            <a:endParaRPr lang="en-US" sz="1968" dirty="0"/>
          </a:p>
        </p:txBody>
      </p:sp>
      <p:sp>
        <p:nvSpPr>
          <p:cNvPr id="17" name="Text 14"/>
          <p:cNvSpPr/>
          <p:nvPr/>
        </p:nvSpPr>
        <p:spPr>
          <a:xfrm>
            <a:off x="7514987" y="4903708"/>
            <a:ext cx="2499717" cy="312539"/>
          </a:xfrm>
          <a:prstGeom prst="rect">
            <a:avLst/>
          </a:prstGeom>
          <a:noFill/>
          <a:ln/>
        </p:spPr>
        <p:txBody>
          <a:bodyPr wrap="none" rtlCol="0" anchor="t"/>
          <a:lstStyle/>
          <a:p>
            <a:pPr marL="0" indent="0" algn="l">
              <a:lnSpc>
                <a:spcPts val="2460"/>
              </a:lnSpc>
              <a:buNone/>
            </a:pPr>
            <a:r>
              <a:rPr lang="en-US" sz="1968" b="1" dirty="0">
                <a:solidFill>
                  <a:srgbClr val="272525"/>
                </a:solidFill>
                <a:latin typeface="p22-mackinac-pro" pitchFamily="34" charset="0"/>
                <a:ea typeface="p22-mackinac-pro" pitchFamily="34" charset="-122"/>
                <a:cs typeface="p22-mackinac-pro" pitchFamily="34" charset="-120"/>
              </a:rPr>
              <a:t>Version Control</a:t>
            </a:r>
            <a:endParaRPr lang="en-US" sz="1968" dirty="0"/>
          </a:p>
        </p:txBody>
      </p:sp>
      <p:sp>
        <p:nvSpPr>
          <p:cNvPr id="18" name="Text 15"/>
          <p:cNvSpPr/>
          <p:nvPr/>
        </p:nvSpPr>
        <p:spPr>
          <a:xfrm>
            <a:off x="7514987" y="5336143"/>
            <a:ext cx="4349710" cy="640080"/>
          </a:xfrm>
          <a:prstGeom prst="rect">
            <a:avLst/>
          </a:prstGeom>
          <a:noFill/>
          <a:ln/>
        </p:spPr>
        <p:txBody>
          <a:bodyPr wrap="none" rtlCol="0" anchor="t"/>
          <a:lstStyle/>
          <a:p>
            <a:pPr>
              <a:lnSpc>
                <a:spcPts val="2519"/>
              </a:lnSpc>
            </a:pPr>
            <a:r>
              <a:rPr lang="en-US" sz="2000" dirty="0">
                <a:solidFill>
                  <a:srgbClr val="272525"/>
                </a:solidFill>
                <a:latin typeface="Eudoxus Sans" pitchFamily="34" charset="0"/>
                <a:ea typeface="Eudoxus Sans" pitchFamily="34" charset="-122"/>
              </a:rPr>
              <a:t>Implement version control for plugins to track changes</a:t>
            </a:r>
          </a:p>
        </p:txBody>
      </p:sp>
      <p:sp>
        <p:nvSpPr>
          <p:cNvPr id="19" name="Text 16"/>
          <p:cNvSpPr/>
          <p:nvPr/>
        </p:nvSpPr>
        <p:spPr>
          <a:xfrm>
            <a:off x="2565678" y="6401037"/>
            <a:ext cx="11046150" cy="1522457"/>
          </a:xfrm>
          <a:prstGeom prst="rect">
            <a:avLst/>
          </a:prstGeom>
          <a:noFill/>
          <a:ln/>
        </p:spPr>
        <p:txBody>
          <a:bodyPr wrap="square" rtlCol="0" anchor="t"/>
          <a:lstStyle/>
          <a:p>
            <a:pPr marL="0" indent="0" algn="just">
              <a:lnSpc>
                <a:spcPct val="150000"/>
              </a:lnSpc>
              <a:buNone/>
            </a:pPr>
            <a:r>
              <a:rPr lang="en-US" sz="2000" dirty="0">
                <a:solidFill>
                  <a:srgbClr val="272525"/>
                </a:solidFill>
                <a:latin typeface="Eudoxus Sans" pitchFamily="34" charset="0"/>
                <a:ea typeface="Eudoxus Sans" pitchFamily="34" charset="-122"/>
              </a:rPr>
              <a:t>When designing a plugin-based architecture, it's crucial to prioritize modularity, enabling the breakdown of functionality into independent modules. Standardizing interfaces for plugins ensures clear communication, while implementing version control allows tracking changes in plugins over time.</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1428155"/>
            <a:ext cx="8334256"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Conclusion and key takeaways</a:t>
            </a:r>
            <a:endParaRPr lang="en-US" sz="4374" dirty="0"/>
          </a:p>
        </p:txBody>
      </p:sp>
      <p:sp>
        <p:nvSpPr>
          <p:cNvPr id="5" name="Shape 2"/>
          <p:cNvSpPr/>
          <p:nvPr/>
        </p:nvSpPr>
        <p:spPr>
          <a:xfrm>
            <a:off x="2037993" y="2566868"/>
            <a:ext cx="5166122" cy="2006203"/>
          </a:xfrm>
          <a:prstGeom prst="roundRect">
            <a:avLst>
              <a:gd name="adj" fmla="val 4984"/>
            </a:avLst>
          </a:prstGeom>
          <a:solidFill>
            <a:srgbClr val="CCEEFF"/>
          </a:solidFill>
          <a:ln w="7620">
            <a:solidFill>
              <a:srgbClr val="B2D4E5"/>
            </a:solidFill>
            <a:prstDash val="solid"/>
          </a:ln>
        </p:spPr>
      </p:sp>
      <p:sp>
        <p:nvSpPr>
          <p:cNvPr id="6" name="Text 3"/>
          <p:cNvSpPr/>
          <p:nvPr/>
        </p:nvSpPr>
        <p:spPr>
          <a:xfrm>
            <a:off x="2267783" y="2796659"/>
            <a:ext cx="277749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Efficiency</a:t>
            </a:r>
            <a:endParaRPr lang="en-US" sz="2187" dirty="0"/>
          </a:p>
        </p:txBody>
      </p:sp>
      <p:sp>
        <p:nvSpPr>
          <p:cNvPr id="7" name="Text 4"/>
          <p:cNvSpPr/>
          <p:nvPr/>
        </p:nvSpPr>
        <p:spPr>
          <a:xfrm>
            <a:off x="2267783" y="3277076"/>
            <a:ext cx="470654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Infrastructure as code improves efficiency by automating manual processes and reducing human errors.</a:t>
            </a:r>
            <a:endParaRPr lang="en-US" sz="1750" dirty="0"/>
          </a:p>
        </p:txBody>
      </p:sp>
      <p:sp>
        <p:nvSpPr>
          <p:cNvPr id="8" name="Shape 5"/>
          <p:cNvSpPr/>
          <p:nvPr/>
        </p:nvSpPr>
        <p:spPr>
          <a:xfrm>
            <a:off x="7426285" y="2566868"/>
            <a:ext cx="5166122" cy="2006203"/>
          </a:xfrm>
          <a:prstGeom prst="roundRect">
            <a:avLst>
              <a:gd name="adj" fmla="val 4984"/>
            </a:avLst>
          </a:prstGeom>
          <a:solidFill>
            <a:srgbClr val="CCEEFF"/>
          </a:solidFill>
          <a:ln w="7620">
            <a:solidFill>
              <a:srgbClr val="B2D4E5"/>
            </a:solidFill>
            <a:prstDash val="solid"/>
          </a:ln>
        </p:spPr>
      </p:sp>
      <p:sp>
        <p:nvSpPr>
          <p:cNvPr id="9" name="Text 6"/>
          <p:cNvSpPr/>
          <p:nvPr/>
        </p:nvSpPr>
        <p:spPr>
          <a:xfrm>
            <a:off x="7656076" y="2796659"/>
            <a:ext cx="277749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Scalability</a:t>
            </a:r>
            <a:endParaRPr lang="en-US" sz="2187" dirty="0"/>
          </a:p>
        </p:txBody>
      </p:sp>
      <p:sp>
        <p:nvSpPr>
          <p:cNvPr id="10" name="Text 7"/>
          <p:cNvSpPr/>
          <p:nvPr/>
        </p:nvSpPr>
        <p:spPr>
          <a:xfrm>
            <a:off x="7656076" y="3277076"/>
            <a:ext cx="470654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It enables easy scalability by allowing for the quick provisioning and deployment of resources.</a:t>
            </a:r>
            <a:endParaRPr lang="en-US" sz="1750" dirty="0"/>
          </a:p>
        </p:txBody>
      </p:sp>
      <p:sp>
        <p:nvSpPr>
          <p:cNvPr id="11" name="Shape 8"/>
          <p:cNvSpPr/>
          <p:nvPr/>
        </p:nvSpPr>
        <p:spPr>
          <a:xfrm>
            <a:off x="2037993" y="4795242"/>
            <a:ext cx="5166122" cy="2006203"/>
          </a:xfrm>
          <a:prstGeom prst="roundRect">
            <a:avLst>
              <a:gd name="adj" fmla="val 4984"/>
            </a:avLst>
          </a:prstGeom>
          <a:solidFill>
            <a:srgbClr val="CCEEFF"/>
          </a:solidFill>
          <a:ln w="7620">
            <a:solidFill>
              <a:srgbClr val="B2D4E5"/>
            </a:solidFill>
            <a:prstDash val="solid"/>
          </a:ln>
        </p:spPr>
      </p:sp>
      <p:sp>
        <p:nvSpPr>
          <p:cNvPr id="12" name="Text 9"/>
          <p:cNvSpPr/>
          <p:nvPr/>
        </p:nvSpPr>
        <p:spPr>
          <a:xfrm>
            <a:off x="2267783" y="5025033"/>
            <a:ext cx="277749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Consistency</a:t>
            </a:r>
            <a:endParaRPr lang="en-US" sz="2187" dirty="0"/>
          </a:p>
        </p:txBody>
      </p:sp>
      <p:sp>
        <p:nvSpPr>
          <p:cNvPr id="13" name="Text 10"/>
          <p:cNvSpPr/>
          <p:nvPr/>
        </p:nvSpPr>
        <p:spPr>
          <a:xfrm>
            <a:off x="2267783" y="5505450"/>
            <a:ext cx="470654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Consistent infrastructure across environments ensures reliable and predictable outcomes.</a:t>
            </a:r>
            <a:endParaRPr lang="en-US" sz="1750" dirty="0"/>
          </a:p>
        </p:txBody>
      </p:sp>
      <p:sp>
        <p:nvSpPr>
          <p:cNvPr id="14" name="Shape 11"/>
          <p:cNvSpPr/>
          <p:nvPr/>
        </p:nvSpPr>
        <p:spPr>
          <a:xfrm>
            <a:off x="7426285" y="4795242"/>
            <a:ext cx="5166122" cy="2006203"/>
          </a:xfrm>
          <a:prstGeom prst="roundRect">
            <a:avLst>
              <a:gd name="adj" fmla="val 4984"/>
            </a:avLst>
          </a:prstGeom>
          <a:solidFill>
            <a:srgbClr val="CCEEFF"/>
          </a:solidFill>
          <a:ln w="7620">
            <a:solidFill>
              <a:srgbClr val="B2D4E5"/>
            </a:solidFill>
            <a:prstDash val="solid"/>
          </a:ln>
        </p:spPr>
      </p:sp>
      <p:sp>
        <p:nvSpPr>
          <p:cNvPr id="15" name="Text 12"/>
          <p:cNvSpPr/>
          <p:nvPr/>
        </p:nvSpPr>
        <p:spPr>
          <a:xfrm>
            <a:off x="7656076" y="5025033"/>
            <a:ext cx="277749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Version Control</a:t>
            </a:r>
            <a:endParaRPr lang="en-US" sz="2187" dirty="0"/>
          </a:p>
        </p:txBody>
      </p:sp>
      <p:sp>
        <p:nvSpPr>
          <p:cNvPr id="16" name="Text 13"/>
          <p:cNvSpPr/>
          <p:nvPr/>
        </p:nvSpPr>
        <p:spPr>
          <a:xfrm>
            <a:off x="7656076" y="5505450"/>
            <a:ext cx="470654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Version control brings the benefits of tracking changes and rollbacks to infrastructure.</a:t>
            </a:r>
            <a:endParaRPr lang="en-US" sz="175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hat is infrastructure as code (IaC)?">
            <a:extLst>
              <a:ext uri="{FF2B5EF4-FFF2-40B4-BE49-F238E27FC236}">
                <a16:creationId xmlns:a16="http://schemas.microsoft.com/office/drawing/2014/main" id="{57934200-2262-1D33-2F97-B8925D620C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630400" cy="82296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02B54DC-206A-4EFC-6D71-0ACE4FFB37BE}"/>
              </a:ext>
            </a:extLst>
          </p:cNvPr>
          <p:cNvSpPr/>
          <p:nvPr/>
        </p:nvSpPr>
        <p:spPr>
          <a:xfrm>
            <a:off x="1049505" y="2972153"/>
            <a:ext cx="5693610" cy="1440394"/>
          </a:xfrm>
          <a:prstGeom prst="rect">
            <a:avLst/>
          </a:prstGeom>
          <a:noFill/>
        </p:spPr>
        <p:txBody>
          <a:bodyPr wrap="none" lIns="109728" tIns="54864" rIns="109728" bIns="54864">
            <a:spAutoFit/>
          </a:bodyPr>
          <a:lstStyle/>
          <a:p>
            <a:pPr algn="ctr" defTabSz="548640"/>
            <a:r>
              <a:rPr lang="en-US" sz="8640" b="1" spc="60" dirty="0">
                <a:ln w="9525" cmpd="sng">
                  <a:solidFill>
                    <a:srgbClr val="4D1434"/>
                  </a:solidFill>
                  <a:prstDash val="solid"/>
                </a:ln>
                <a:solidFill>
                  <a:srgbClr val="70AD47">
                    <a:tint val="1000"/>
                  </a:srgbClr>
                </a:solidFill>
                <a:effectLst>
                  <a:glow rad="38100">
                    <a:srgbClr val="4D1434">
                      <a:alpha val="40000"/>
                    </a:srgbClr>
                  </a:glow>
                </a:effectLst>
                <a:latin typeface="Gill Sans MT" panose="020B0502020104020203"/>
              </a:rPr>
              <a:t>Quiz Time</a:t>
            </a:r>
          </a:p>
        </p:txBody>
      </p:sp>
    </p:spTree>
    <p:extLst>
      <p:ext uri="{BB962C8B-B14F-4D97-AF65-F5344CB8AC3E}">
        <p14:creationId xmlns:p14="http://schemas.microsoft.com/office/powerpoint/2010/main" val="41907823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46CB7-5677-9866-1D28-24A8A95B4753}"/>
              </a:ext>
            </a:extLst>
          </p:cNvPr>
          <p:cNvSpPr>
            <a:spLocks noGrp="1"/>
          </p:cNvSpPr>
          <p:nvPr>
            <p:ph type="ctrTitle"/>
          </p:nvPr>
        </p:nvSpPr>
        <p:spPr/>
        <p:txBody>
          <a:bodyPr/>
          <a:lstStyle/>
          <a:p>
            <a:r>
              <a:rPr lang="en-US" dirty="0"/>
              <a:t>What is Infrastructure as Code (</a:t>
            </a:r>
            <a:r>
              <a:rPr lang="en-US" dirty="0" err="1"/>
              <a:t>IaC</a:t>
            </a:r>
            <a:r>
              <a:rPr lang="en-US" dirty="0"/>
              <a:t>)?</a:t>
            </a:r>
            <a:endParaRPr lang="en-IN" dirty="0"/>
          </a:p>
        </p:txBody>
      </p:sp>
      <p:sp>
        <p:nvSpPr>
          <p:cNvPr id="5" name="TextBox 4">
            <a:extLst>
              <a:ext uri="{FF2B5EF4-FFF2-40B4-BE49-F238E27FC236}">
                <a16:creationId xmlns:a16="http://schemas.microsoft.com/office/drawing/2014/main" id="{2813E7E0-5FE3-944D-F14C-A6230AA57CDB}"/>
              </a:ext>
            </a:extLst>
          </p:cNvPr>
          <p:cNvSpPr txBox="1"/>
          <p:nvPr/>
        </p:nvSpPr>
        <p:spPr>
          <a:xfrm>
            <a:off x="1478441" y="4247718"/>
            <a:ext cx="12411246" cy="2682850"/>
          </a:xfrm>
          <a:prstGeom prst="rect">
            <a:avLst/>
          </a:prstGeom>
          <a:noFill/>
        </p:spPr>
        <p:txBody>
          <a:bodyPr wrap="square">
            <a:spAutoFit/>
          </a:bodyPr>
          <a:lstStyle/>
          <a:p>
            <a:pPr defTabSz="548640">
              <a:lnSpc>
                <a:spcPct val="150000"/>
              </a:lnSpc>
            </a:pPr>
            <a:r>
              <a:rPr lang="en-US" sz="2880" dirty="0">
                <a:solidFill>
                  <a:srgbClr val="ECECEC"/>
                </a:solidFill>
                <a:latin typeface="Söhne"/>
              </a:rPr>
              <a:t>A. A programming language</a:t>
            </a:r>
          </a:p>
          <a:p>
            <a:pPr defTabSz="548640">
              <a:lnSpc>
                <a:spcPct val="150000"/>
              </a:lnSpc>
            </a:pPr>
            <a:r>
              <a:rPr lang="en-US" sz="2880" dirty="0">
                <a:solidFill>
                  <a:srgbClr val="ECECEC"/>
                </a:solidFill>
                <a:latin typeface="Söhne"/>
              </a:rPr>
              <a:t>B. A methodology for managing and provisioning infrastructure through code</a:t>
            </a:r>
          </a:p>
          <a:p>
            <a:pPr defTabSz="548640">
              <a:lnSpc>
                <a:spcPct val="150000"/>
              </a:lnSpc>
            </a:pPr>
            <a:r>
              <a:rPr lang="en-US" sz="2880" dirty="0">
                <a:solidFill>
                  <a:srgbClr val="ECECEC"/>
                </a:solidFill>
                <a:latin typeface="Söhne"/>
              </a:rPr>
              <a:t>C. A hardware component</a:t>
            </a:r>
          </a:p>
          <a:p>
            <a:pPr defTabSz="548640">
              <a:lnSpc>
                <a:spcPct val="150000"/>
              </a:lnSpc>
            </a:pPr>
            <a:r>
              <a:rPr lang="en-US" sz="2880" dirty="0">
                <a:solidFill>
                  <a:srgbClr val="ECECEC"/>
                </a:solidFill>
                <a:latin typeface="Söhne"/>
              </a:rPr>
              <a:t>D. A networking protocol</a:t>
            </a:r>
          </a:p>
        </p:txBody>
      </p:sp>
    </p:spTree>
    <p:extLst>
      <p:ext uri="{BB962C8B-B14F-4D97-AF65-F5344CB8AC3E}">
        <p14:creationId xmlns:p14="http://schemas.microsoft.com/office/powerpoint/2010/main" val="9032038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E50BB7-5722-C643-631B-2A531874C2E0}"/>
              </a:ext>
            </a:extLst>
          </p:cNvPr>
          <p:cNvPicPr>
            <a:picLocks noChangeAspect="1"/>
          </p:cNvPicPr>
          <p:nvPr/>
        </p:nvPicPr>
        <p:blipFill>
          <a:blip r:embed="rId2"/>
          <a:stretch>
            <a:fillRect/>
          </a:stretch>
        </p:blipFill>
        <p:spPr>
          <a:xfrm>
            <a:off x="528800" y="652681"/>
            <a:ext cx="13569165" cy="7651022"/>
          </a:xfrm>
          <a:prstGeom prst="rect">
            <a:avLst/>
          </a:prstGeom>
        </p:spPr>
      </p:pic>
    </p:spTree>
    <p:extLst>
      <p:ext uri="{BB962C8B-B14F-4D97-AF65-F5344CB8AC3E}">
        <p14:creationId xmlns:p14="http://schemas.microsoft.com/office/powerpoint/2010/main" val="30552787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64642B-F587-493D-DF15-BB28C9E04B45}"/>
              </a:ext>
            </a:extLst>
          </p:cNvPr>
          <p:cNvSpPr>
            <a:spLocks noGrp="1"/>
          </p:cNvSpPr>
          <p:nvPr>
            <p:ph type="ctrTitle"/>
          </p:nvPr>
        </p:nvSpPr>
        <p:spPr/>
        <p:txBody>
          <a:bodyPr/>
          <a:lstStyle/>
          <a:p>
            <a:r>
              <a:rPr lang="en-IN" dirty="0"/>
              <a:t>Why is Infrastructure as Code important?</a:t>
            </a:r>
          </a:p>
        </p:txBody>
      </p:sp>
      <p:sp>
        <p:nvSpPr>
          <p:cNvPr id="5" name="Subtitle 4">
            <a:extLst>
              <a:ext uri="{FF2B5EF4-FFF2-40B4-BE49-F238E27FC236}">
                <a16:creationId xmlns:a16="http://schemas.microsoft.com/office/drawing/2014/main" id="{FC4DCC26-2E98-6DB6-582E-7ECAE0A5248B}"/>
              </a:ext>
            </a:extLst>
          </p:cNvPr>
          <p:cNvSpPr>
            <a:spLocks noGrp="1"/>
          </p:cNvSpPr>
          <p:nvPr>
            <p:ph type="subTitle" idx="1"/>
          </p:nvPr>
        </p:nvSpPr>
        <p:spPr/>
        <p:txBody>
          <a:bodyPr/>
          <a:lstStyle/>
          <a:p>
            <a:endParaRPr lang="en-IN" dirty="0"/>
          </a:p>
        </p:txBody>
      </p:sp>
      <p:sp>
        <p:nvSpPr>
          <p:cNvPr id="7" name="TextBox 6">
            <a:extLst>
              <a:ext uri="{FF2B5EF4-FFF2-40B4-BE49-F238E27FC236}">
                <a16:creationId xmlns:a16="http://schemas.microsoft.com/office/drawing/2014/main" id="{FF73F63D-C48F-4018-3D40-48CD2DF22532}"/>
              </a:ext>
            </a:extLst>
          </p:cNvPr>
          <p:cNvSpPr txBox="1"/>
          <p:nvPr/>
        </p:nvSpPr>
        <p:spPr>
          <a:xfrm>
            <a:off x="1614156" y="4334256"/>
            <a:ext cx="11807312" cy="2682850"/>
          </a:xfrm>
          <a:prstGeom prst="rect">
            <a:avLst/>
          </a:prstGeom>
          <a:noFill/>
        </p:spPr>
        <p:txBody>
          <a:bodyPr wrap="square">
            <a:spAutoFit/>
          </a:bodyPr>
          <a:lstStyle/>
          <a:p>
            <a:pPr defTabSz="548640">
              <a:lnSpc>
                <a:spcPct val="150000"/>
              </a:lnSpc>
            </a:pPr>
            <a:r>
              <a:rPr lang="en-US" sz="2880" dirty="0">
                <a:solidFill>
                  <a:srgbClr val="ECECEC"/>
                </a:solidFill>
                <a:latin typeface="Söhne"/>
              </a:rPr>
              <a:t>A. It reduces the need for skilled IT professionals</a:t>
            </a:r>
          </a:p>
          <a:p>
            <a:pPr defTabSz="548640">
              <a:lnSpc>
                <a:spcPct val="150000"/>
              </a:lnSpc>
            </a:pPr>
            <a:r>
              <a:rPr lang="en-US" sz="2880" dirty="0">
                <a:solidFill>
                  <a:srgbClr val="ECECEC"/>
                </a:solidFill>
                <a:latin typeface="Söhne"/>
              </a:rPr>
              <a:t>B. It enhances security by keeping infrastructure configurations in text files</a:t>
            </a:r>
          </a:p>
          <a:p>
            <a:pPr defTabSz="548640">
              <a:lnSpc>
                <a:spcPct val="150000"/>
              </a:lnSpc>
            </a:pPr>
            <a:r>
              <a:rPr lang="en-US" sz="2880" dirty="0">
                <a:solidFill>
                  <a:srgbClr val="ECECEC"/>
                </a:solidFill>
                <a:latin typeface="Söhne"/>
              </a:rPr>
              <a:t>C. It eliminates the need for documentation</a:t>
            </a:r>
          </a:p>
          <a:p>
            <a:pPr defTabSz="548640">
              <a:lnSpc>
                <a:spcPct val="150000"/>
              </a:lnSpc>
            </a:pPr>
            <a:r>
              <a:rPr lang="en-US" sz="2880" dirty="0">
                <a:solidFill>
                  <a:srgbClr val="ECECEC"/>
                </a:solidFill>
                <a:latin typeface="Söhne"/>
              </a:rPr>
              <a:t>D. It only works in cloud environments</a:t>
            </a:r>
          </a:p>
        </p:txBody>
      </p:sp>
    </p:spTree>
    <p:extLst>
      <p:ext uri="{BB962C8B-B14F-4D97-AF65-F5344CB8AC3E}">
        <p14:creationId xmlns:p14="http://schemas.microsoft.com/office/powerpoint/2010/main" val="8073392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D826C4F-F7B1-F58E-6CB1-5185AE673AD8}"/>
              </a:ext>
            </a:extLst>
          </p:cNvPr>
          <p:cNvSpPr>
            <a:spLocks noGrp="1"/>
          </p:cNvSpPr>
          <p:nvPr>
            <p:ph type="ctrTitle"/>
          </p:nvPr>
        </p:nvSpPr>
        <p:spPr/>
        <p:txBody>
          <a:bodyPr>
            <a:normAutofit fontScale="90000"/>
          </a:bodyPr>
          <a:lstStyle/>
          <a:p>
            <a:r>
              <a:rPr lang="en-US" dirty="0"/>
              <a:t>Which term refers to the practice of keeping infrastructure in a defined state through code?</a:t>
            </a:r>
            <a:endParaRPr lang="en-IN" dirty="0"/>
          </a:p>
        </p:txBody>
      </p:sp>
      <p:sp>
        <p:nvSpPr>
          <p:cNvPr id="5" name="Subtitle 4">
            <a:extLst>
              <a:ext uri="{FF2B5EF4-FFF2-40B4-BE49-F238E27FC236}">
                <a16:creationId xmlns:a16="http://schemas.microsoft.com/office/drawing/2014/main" id="{C13DE0FE-B15C-FEE9-1D62-EFA10D7C0345}"/>
              </a:ext>
            </a:extLst>
          </p:cNvPr>
          <p:cNvSpPr>
            <a:spLocks noGrp="1"/>
          </p:cNvSpPr>
          <p:nvPr>
            <p:ph type="subTitle" idx="1"/>
          </p:nvPr>
        </p:nvSpPr>
        <p:spPr/>
        <p:txBody>
          <a:bodyPr/>
          <a:lstStyle/>
          <a:p>
            <a:endParaRPr lang="en-IN"/>
          </a:p>
        </p:txBody>
      </p:sp>
      <p:sp>
        <p:nvSpPr>
          <p:cNvPr id="7" name="TextBox 6">
            <a:extLst>
              <a:ext uri="{FF2B5EF4-FFF2-40B4-BE49-F238E27FC236}">
                <a16:creationId xmlns:a16="http://schemas.microsoft.com/office/drawing/2014/main" id="{B93F8E10-2B02-AB16-64A4-150BB416AE52}"/>
              </a:ext>
            </a:extLst>
          </p:cNvPr>
          <p:cNvSpPr txBox="1"/>
          <p:nvPr/>
        </p:nvSpPr>
        <p:spPr>
          <a:xfrm>
            <a:off x="1729660" y="4303805"/>
            <a:ext cx="7317125" cy="2682850"/>
          </a:xfrm>
          <a:prstGeom prst="rect">
            <a:avLst/>
          </a:prstGeom>
          <a:noFill/>
        </p:spPr>
        <p:txBody>
          <a:bodyPr wrap="square">
            <a:spAutoFit/>
          </a:bodyPr>
          <a:lstStyle/>
          <a:p>
            <a:pPr defTabSz="548640">
              <a:lnSpc>
                <a:spcPct val="150000"/>
              </a:lnSpc>
            </a:pPr>
            <a:r>
              <a:rPr lang="en-IN" sz="2880" dirty="0">
                <a:solidFill>
                  <a:srgbClr val="ECECEC"/>
                </a:solidFill>
                <a:latin typeface="Söhne"/>
              </a:rPr>
              <a:t>A. Configuration as Code (</a:t>
            </a:r>
            <a:r>
              <a:rPr lang="en-IN" sz="2880" dirty="0" err="1">
                <a:solidFill>
                  <a:srgbClr val="ECECEC"/>
                </a:solidFill>
                <a:latin typeface="Söhne"/>
              </a:rPr>
              <a:t>CaC</a:t>
            </a:r>
            <a:r>
              <a:rPr lang="en-IN" sz="2880" dirty="0">
                <a:solidFill>
                  <a:srgbClr val="ECECEC"/>
                </a:solidFill>
                <a:latin typeface="Söhne"/>
              </a:rPr>
              <a:t>)</a:t>
            </a:r>
          </a:p>
          <a:p>
            <a:pPr defTabSz="548640">
              <a:lnSpc>
                <a:spcPct val="150000"/>
              </a:lnSpc>
            </a:pPr>
            <a:r>
              <a:rPr lang="en-IN" sz="2880" dirty="0">
                <a:solidFill>
                  <a:srgbClr val="ECECEC"/>
                </a:solidFill>
                <a:latin typeface="Söhne"/>
              </a:rPr>
              <a:t>B. Infrastructure as a Service (IaaS)</a:t>
            </a:r>
          </a:p>
          <a:p>
            <a:pPr defTabSz="548640">
              <a:lnSpc>
                <a:spcPct val="150000"/>
              </a:lnSpc>
            </a:pPr>
            <a:r>
              <a:rPr lang="en-IN" sz="2880" dirty="0">
                <a:solidFill>
                  <a:srgbClr val="ECECEC"/>
                </a:solidFill>
                <a:latin typeface="Söhne"/>
              </a:rPr>
              <a:t>C. DevOps as Code (</a:t>
            </a:r>
            <a:r>
              <a:rPr lang="en-IN" sz="2880" dirty="0" err="1">
                <a:solidFill>
                  <a:srgbClr val="ECECEC"/>
                </a:solidFill>
                <a:latin typeface="Söhne"/>
              </a:rPr>
              <a:t>DaC</a:t>
            </a:r>
            <a:r>
              <a:rPr lang="en-IN" sz="2880" dirty="0">
                <a:solidFill>
                  <a:srgbClr val="ECECEC"/>
                </a:solidFill>
                <a:latin typeface="Söhne"/>
              </a:rPr>
              <a:t>)</a:t>
            </a:r>
          </a:p>
          <a:p>
            <a:pPr defTabSz="548640">
              <a:lnSpc>
                <a:spcPct val="150000"/>
              </a:lnSpc>
            </a:pPr>
            <a:r>
              <a:rPr lang="en-IN" sz="2880" dirty="0">
                <a:solidFill>
                  <a:srgbClr val="ECECEC"/>
                </a:solidFill>
                <a:latin typeface="Söhne"/>
              </a:rPr>
              <a:t>D. Infrastructure as Code (</a:t>
            </a:r>
            <a:r>
              <a:rPr lang="en-IN" sz="2880" dirty="0" err="1">
                <a:solidFill>
                  <a:srgbClr val="ECECEC"/>
                </a:solidFill>
                <a:latin typeface="Söhne"/>
              </a:rPr>
              <a:t>IaC</a:t>
            </a:r>
            <a:r>
              <a:rPr lang="en-IN" sz="2880" dirty="0">
                <a:solidFill>
                  <a:srgbClr val="ECECEC"/>
                </a:solidFill>
                <a:latin typeface="Söhne"/>
              </a:rPr>
              <a:t>)</a:t>
            </a:r>
          </a:p>
        </p:txBody>
      </p:sp>
    </p:spTree>
    <p:extLst>
      <p:ext uri="{BB962C8B-B14F-4D97-AF65-F5344CB8AC3E}">
        <p14:creationId xmlns:p14="http://schemas.microsoft.com/office/powerpoint/2010/main" val="28656613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7E24E8-B08F-B589-E07E-A22BB5AD9E80}"/>
              </a:ext>
            </a:extLst>
          </p:cNvPr>
          <p:cNvSpPr>
            <a:spLocks noGrp="1"/>
          </p:cNvSpPr>
          <p:nvPr>
            <p:ph type="ctrTitle"/>
          </p:nvPr>
        </p:nvSpPr>
        <p:spPr/>
        <p:txBody>
          <a:bodyPr/>
          <a:lstStyle/>
          <a:p>
            <a:r>
              <a:rPr lang="en-US" dirty="0"/>
              <a:t>What is the primary goal of Infrastructure as Code in terms of consistency?</a:t>
            </a:r>
            <a:endParaRPr lang="en-IN" dirty="0"/>
          </a:p>
        </p:txBody>
      </p:sp>
      <p:sp>
        <p:nvSpPr>
          <p:cNvPr id="5" name="Subtitle 4">
            <a:extLst>
              <a:ext uri="{FF2B5EF4-FFF2-40B4-BE49-F238E27FC236}">
                <a16:creationId xmlns:a16="http://schemas.microsoft.com/office/drawing/2014/main" id="{10E42059-CBB4-4E99-CC58-79DA0AFD8D40}"/>
              </a:ext>
            </a:extLst>
          </p:cNvPr>
          <p:cNvSpPr>
            <a:spLocks noGrp="1"/>
          </p:cNvSpPr>
          <p:nvPr>
            <p:ph type="subTitle" idx="1"/>
          </p:nvPr>
        </p:nvSpPr>
        <p:spPr/>
        <p:txBody>
          <a:bodyPr/>
          <a:lstStyle/>
          <a:p>
            <a:endParaRPr lang="en-IN" dirty="0"/>
          </a:p>
        </p:txBody>
      </p:sp>
      <p:sp>
        <p:nvSpPr>
          <p:cNvPr id="7" name="TextBox 6">
            <a:extLst>
              <a:ext uri="{FF2B5EF4-FFF2-40B4-BE49-F238E27FC236}">
                <a16:creationId xmlns:a16="http://schemas.microsoft.com/office/drawing/2014/main" id="{FB3B5F18-3DB0-3421-7379-56F57832CEDA}"/>
              </a:ext>
            </a:extLst>
          </p:cNvPr>
          <p:cNvSpPr txBox="1"/>
          <p:nvPr/>
        </p:nvSpPr>
        <p:spPr>
          <a:xfrm>
            <a:off x="1521753" y="4317020"/>
            <a:ext cx="11021890" cy="2682850"/>
          </a:xfrm>
          <a:prstGeom prst="rect">
            <a:avLst/>
          </a:prstGeom>
          <a:noFill/>
        </p:spPr>
        <p:txBody>
          <a:bodyPr wrap="square">
            <a:spAutoFit/>
          </a:bodyPr>
          <a:lstStyle/>
          <a:p>
            <a:pPr defTabSz="548640">
              <a:lnSpc>
                <a:spcPct val="150000"/>
              </a:lnSpc>
            </a:pPr>
            <a:r>
              <a:rPr lang="en-US" sz="2880" dirty="0">
                <a:solidFill>
                  <a:srgbClr val="ECECEC"/>
                </a:solidFill>
                <a:latin typeface="Söhne"/>
              </a:rPr>
              <a:t>A. To introduce variability in infrastructure configurations</a:t>
            </a:r>
          </a:p>
          <a:p>
            <a:pPr defTabSz="548640">
              <a:lnSpc>
                <a:spcPct val="150000"/>
              </a:lnSpc>
            </a:pPr>
            <a:r>
              <a:rPr lang="en-US" sz="2880" dirty="0">
                <a:solidFill>
                  <a:srgbClr val="ECECEC"/>
                </a:solidFill>
                <a:latin typeface="Söhne"/>
              </a:rPr>
              <a:t>B. To maintain a consistent and reproducible infrastructure state</a:t>
            </a:r>
          </a:p>
          <a:p>
            <a:pPr defTabSz="548640">
              <a:lnSpc>
                <a:spcPct val="150000"/>
              </a:lnSpc>
            </a:pPr>
            <a:r>
              <a:rPr lang="en-US" sz="2880" dirty="0">
                <a:solidFill>
                  <a:srgbClr val="ECECEC"/>
                </a:solidFill>
                <a:latin typeface="Söhne"/>
              </a:rPr>
              <a:t>C. To make frequent and unpredictable changes</a:t>
            </a:r>
          </a:p>
          <a:p>
            <a:pPr defTabSz="548640">
              <a:lnSpc>
                <a:spcPct val="150000"/>
              </a:lnSpc>
            </a:pPr>
            <a:r>
              <a:rPr lang="en-US" sz="2880" dirty="0">
                <a:solidFill>
                  <a:srgbClr val="ECECEC"/>
                </a:solidFill>
                <a:latin typeface="Söhne"/>
              </a:rPr>
              <a:t>D. To increase infrastructure complexity</a:t>
            </a:r>
          </a:p>
        </p:txBody>
      </p:sp>
    </p:spTree>
    <p:extLst>
      <p:ext uri="{BB962C8B-B14F-4D97-AF65-F5344CB8AC3E}">
        <p14:creationId xmlns:p14="http://schemas.microsoft.com/office/powerpoint/2010/main" val="8434302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609491-A2A8-2E64-2E9D-378AE8D18949}"/>
              </a:ext>
            </a:extLst>
          </p:cNvPr>
          <p:cNvSpPr>
            <a:spLocks noGrp="1"/>
          </p:cNvSpPr>
          <p:nvPr>
            <p:ph type="ctrTitle"/>
          </p:nvPr>
        </p:nvSpPr>
        <p:spPr/>
        <p:txBody>
          <a:bodyPr>
            <a:normAutofit/>
          </a:bodyPr>
          <a:lstStyle/>
          <a:p>
            <a:r>
              <a:rPr lang="en-US" dirty="0"/>
              <a:t>In the context of </a:t>
            </a:r>
            <a:r>
              <a:rPr lang="en-US" dirty="0" err="1"/>
              <a:t>IaC</a:t>
            </a:r>
            <a:r>
              <a:rPr lang="en-US" dirty="0"/>
              <a:t>, what does "Push" deployment mean?</a:t>
            </a:r>
            <a:endParaRPr lang="en-IN" dirty="0"/>
          </a:p>
        </p:txBody>
      </p:sp>
      <p:sp>
        <p:nvSpPr>
          <p:cNvPr id="5" name="Subtitle 4">
            <a:extLst>
              <a:ext uri="{FF2B5EF4-FFF2-40B4-BE49-F238E27FC236}">
                <a16:creationId xmlns:a16="http://schemas.microsoft.com/office/drawing/2014/main" id="{3543FA36-29EB-8606-95C5-8873689795C4}"/>
              </a:ext>
            </a:extLst>
          </p:cNvPr>
          <p:cNvSpPr>
            <a:spLocks noGrp="1"/>
          </p:cNvSpPr>
          <p:nvPr>
            <p:ph type="subTitle" idx="1"/>
          </p:nvPr>
        </p:nvSpPr>
        <p:spPr/>
        <p:txBody>
          <a:bodyPr/>
          <a:lstStyle/>
          <a:p>
            <a:endParaRPr lang="en-IN"/>
          </a:p>
        </p:txBody>
      </p:sp>
      <p:sp>
        <p:nvSpPr>
          <p:cNvPr id="7" name="TextBox 6">
            <a:extLst>
              <a:ext uri="{FF2B5EF4-FFF2-40B4-BE49-F238E27FC236}">
                <a16:creationId xmlns:a16="http://schemas.microsoft.com/office/drawing/2014/main" id="{7A3CB1DE-7E11-27A2-4312-A56424B6202E}"/>
              </a:ext>
            </a:extLst>
          </p:cNvPr>
          <p:cNvSpPr txBox="1"/>
          <p:nvPr/>
        </p:nvSpPr>
        <p:spPr>
          <a:xfrm>
            <a:off x="1683458" y="4252215"/>
            <a:ext cx="9716704" cy="2673424"/>
          </a:xfrm>
          <a:prstGeom prst="rect">
            <a:avLst/>
          </a:prstGeom>
          <a:noFill/>
        </p:spPr>
        <p:txBody>
          <a:bodyPr wrap="square">
            <a:spAutoFit/>
          </a:bodyPr>
          <a:lstStyle/>
          <a:p>
            <a:pPr defTabSz="548640">
              <a:lnSpc>
                <a:spcPct val="150000"/>
              </a:lnSpc>
            </a:pPr>
            <a:r>
              <a:rPr lang="en-US" sz="2880" dirty="0">
                <a:solidFill>
                  <a:prstClr val="white"/>
                </a:solidFill>
                <a:latin typeface="Gill Sans MT" panose="020B0502020104020203"/>
              </a:rPr>
              <a:t>A. Changes are automatically applied to the infrastructure</a:t>
            </a:r>
          </a:p>
          <a:p>
            <a:pPr defTabSz="548640">
              <a:lnSpc>
                <a:spcPct val="150000"/>
              </a:lnSpc>
            </a:pPr>
            <a:r>
              <a:rPr lang="en-US" sz="2880" dirty="0">
                <a:solidFill>
                  <a:prstClr val="white"/>
                </a:solidFill>
                <a:latin typeface="Gill Sans MT" panose="020B0502020104020203"/>
              </a:rPr>
              <a:t>B. Changes are manually triggered by a user</a:t>
            </a:r>
          </a:p>
          <a:p>
            <a:pPr defTabSz="548640">
              <a:lnSpc>
                <a:spcPct val="150000"/>
              </a:lnSpc>
            </a:pPr>
            <a:r>
              <a:rPr lang="en-US" sz="2880" dirty="0">
                <a:solidFill>
                  <a:prstClr val="white"/>
                </a:solidFill>
                <a:latin typeface="Gill Sans MT" panose="020B0502020104020203"/>
              </a:rPr>
              <a:t>C. Changes are pulled from a central repository</a:t>
            </a:r>
          </a:p>
          <a:p>
            <a:pPr defTabSz="548640">
              <a:lnSpc>
                <a:spcPct val="150000"/>
              </a:lnSpc>
            </a:pPr>
            <a:r>
              <a:rPr lang="en-US" sz="2880" dirty="0">
                <a:solidFill>
                  <a:prstClr val="white"/>
                </a:solidFill>
                <a:latin typeface="Gill Sans MT" panose="020B0502020104020203"/>
              </a:rPr>
              <a:t>D. Changes are only applied to the development environment</a:t>
            </a:r>
            <a:endParaRPr lang="en-IN" sz="2880" dirty="0">
              <a:solidFill>
                <a:prstClr val="white"/>
              </a:solidFill>
              <a:latin typeface="Gill Sans MT" panose="020B0502020104020203"/>
            </a:endParaRPr>
          </a:p>
        </p:txBody>
      </p:sp>
    </p:spTree>
    <p:extLst>
      <p:ext uri="{BB962C8B-B14F-4D97-AF65-F5344CB8AC3E}">
        <p14:creationId xmlns:p14="http://schemas.microsoft.com/office/powerpoint/2010/main" val="2562016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3539ED-308A-BB19-7A5B-B02DB7386381}"/>
              </a:ext>
            </a:extLst>
          </p:cNvPr>
          <p:cNvSpPr>
            <a:spLocks noGrp="1"/>
          </p:cNvSpPr>
          <p:nvPr>
            <p:ph type="ctrTitle"/>
          </p:nvPr>
        </p:nvSpPr>
        <p:spPr/>
        <p:txBody>
          <a:bodyPr>
            <a:normAutofit fontScale="90000"/>
          </a:bodyPr>
          <a:lstStyle/>
          <a:p>
            <a:r>
              <a:rPr lang="en-US" dirty="0"/>
              <a:t>Which of the following best describes a "Pull" deployment in Infrastructure as Code?</a:t>
            </a:r>
            <a:endParaRPr lang="en-IN" dirty="0"/>
          </a:p>
        </p:txBody>
      </p:sp>
      <p:sp>
        <p:nvSpPr>
          <p:cNvPr id="5" name="Subtitle 4">
            <a:extLst>
              <a:ext uri="{FF2B5EF4-FFF2-40B4-BE49-F238E27FC236}">
                <a16:creationId xmlns:a16="http://schemas.microsoft.com/office/drawing/2014/main" id="{52C44634-FF8F-A55A-634B-D07A4AB65BD2}"/>
              </a:ext>
            </a:extLst>
          </p:cNvPr>
          <p:cNvSpPr>
            <a:spLocks noGrp="1"/>
          </p:cNvSpPr>
          <p:nvPr>
            <p:ph type="subTitle" idx="1"/>
          </p:nvPr>
        </p:nvSpPr>
        <p:spPr/>
        <p:txBody>
          <a:bodyPr/>
          <a:lstStyle/>
          <a:p>
            <a:endParaRPr lang="en-IN"/>
          </a:p>
        </p:txBody>
      </p:sp>
      <p:sp>
        <p:nvSpPr>
          <p:cNvPr id="7" name="TextBox 6">
            <a:extLst>
              <a:ext uri="{FF2B5EF4-FFF2-40B4-BE49-F238E27FC236}">
                <a16:creationId xmlns:a16="http://schemas.microsoft.com/office/drawing/2014/main" id="{E121F934-53F7-DD2D-9C4B-2F668F364D34}"/>
              </a:ext>
            </a:extLst>
          </p:cNvPr>
          <p:cNvSpPr txBox="1"/>
          <p:nvPr/>
        </p:nvSpPr>
        <p:spPr>
          <a:xfrm>
            <a:off x="1619451" y="4341877"/>
            <a:ext cx="11391499" cy="2673424"/>
          </a:xfrm>
          <a:prstGeom prst="rect">
            <a:avLst/>
          </a:prstGeom>
          <a:noFill/>
        </p:spPr>
        <p:txBody>
          <a:bodyPr wrap="square">
            <a:spAutoFit/>
          </a:bodyPr>
          <a:lstStyle/>
          <a:p>
            <a:pPr defTabSz="548640">
              <a:lnSpc>
                <a:spcPct val="150000"/>
              </a:lnSpc>
            </a:pPr>
            <a:r>
              <a:rPr lang="en-US" sz="2880" dirty="0">
                <a:solidFill>
                  <a:prstClr val="white"/>
                </a:solidFill>
                <a:latin typeface="Gill Sans MT" panose="020B0502020104020203"/>
              </a:rPr>
              <a:t>A. Changes are manually triggered by a user</a:t>
            </a:r>
          </a:p>
          <a:p>
            <a:pPr defTabSz="548640">
              <a:lnSpc>
                <a:spcPct val="150000"/>
              </a:lnSpc>
            </a:pPr>
            <a:r>
              <a:rPr lang="en-US" sz="2880" dirty="0">
                <a:solidFill>
                  <a:prstClr val="white"/>
                </a:solidFill>
                <a:latin typeface="Gill Sans MT" panose="020B0502020104020203"/>
              </a:rPr>
              <a:t>B. Changes are automatically applied to the infrastructure</a:t>
            </a:r>
          </a:p>
          <a:p>
            <a:pPr defTabSz="548640">
              <a:lnSpc>
                <a:spcPct val="150000"/>
              </a:lnSpc>
            </a:pPr>
            <a:r>
              <a:rPr lang="en-US" sz="2880" dirty="0">
                <a:solidFill>
                  <a:prstClr val="white"/>
                </a:solidFill>
                <a:latin typeface="Gill Sans MT" panose="020B0502020104020203"/>
              </a:rPr>
              <a:t>C. Changes are pulled from a central repository</a:t>
            </a:r>
          </a:p>
          <a:p>
            <a:pPr defTabSz="548640">
              <a:lnSpc>
                <a:spcPct val="150000"/>
              </a:lnSpc>
            </a:pPr>
            <a:r>
              <a:rPr lang="en-US" sz="2880" dirty="0">
                <a:solidFill>
                  <a:prstClr val="white"/>
                </a:solidFill>
                <a:latin typeface="Gill Sans MT" panose="020B0502020104020203"/>
              </a:rPr>
              <a:t>D. Changes are only applied to the production environment</a:t>
            </a:r>
            <a:endParaRPr lang="en-IN" sz="2880" dirty="0">
              <a:solidFill>
                <a:prstClr val="white"/>
              </a:solidFill>
              <a:latin typeface="Gill Sans MT" panose="020B0502020104020203"/>
            </a:endParaRPr>
          </a:p>
        </p:txBody>
      </p:sp>
    </p:spTree>
    <p:extLst>
      <p:ext uri="{BB962C8B-B14F-4D97-AF65-F5344CB8AC3E}">
        <p14:creationId xmlns:p14="http://schemas.microsoft.com/office/powerpoint/2010/main" val="5812531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939A413-9F4D-D962-E894-0772EFB3044B}"/>
              </a:ext>
            </a:extLst>
          </p:cNvPr>
          <p:cNvSpPr>
            <a:spLocks noGrp="1"/>
          </p:cNvSpPr>
          <p:nvPr>
            <p:ph type="ctrTitle"/>
          </p:nvPr>
        </p:nvSpPr>
        <p:spPr/>
        <p:txBody>
          <a:bodyPr/>
          <a:lstStyle/>
          <a:p>
            <a:r>
              <a:rPr lang="en-US" dirty="0"/>
              <a:t>What is a key benefit of Infrastructure as Code?</a:t>
            </a:r>
            <a:endParaRPr lang="en-IN" dirty="0"/>
          </a:p>
        </p:txBody>
      </p:sp>
      <p:sp>
        <p:nvSpPr>
          <p:cNvPr id="5" name="Subtitle 4">
            <a:extLst>
              <a:ext uri="{FF2B5EF4-FFF2-40B4-BE49-F238E27FC236}">
                <a16:creationId xmlns:a16="http://schemas.microsoft.com/office/drawing/2014/main" id="{F42D4038-1B9F-25F3-7330-4C8F809D335C}"/>
              </a:ext>
            </a:extLst>
          </p:cNvPr>
          <p:cNvSpPr>
            <a:spLocks noGrp="1"/>
          </p:cNvSpPr>
          <p:nvPr>
            <p:ph type="subTitle" idx="1"/>
          </p:nvPr>
        </p:nvSpPr>
        <p:spPr/>
        <p:txBody>
          <a:bodyPr/>
          <a:lstStyle/>
          <a:p>
            <a:endParaRPr lang="en-IN"/>
          </a:p>
        </p:txBody>
      </p:sp>
      <p:sp>
        <p:nvSpPr>
          <p:cNvPr id="7" name="TextBox 6">
            <a:extLst>
              <a:ext uri="{FF2B5EF4-FFF2-40B4-BE49-F238E27FC236}">
                <a16:creationId xmlns:a16="http://schemas.microsoft.com/office/drawing/2014/main" id="{CA9E3476-C2B4-0211-33DC-982815E1DF41}"/>
              </a:ext>
            </a:extLst>
          </p:cNvPr>
          <p:cNvSpPr txBox="1"/>
          <p:nvPr/>
        </p:nvSpPr>
        <p:spPr>
          <a:xfrm>
            <a:off x="1729660" y="4292979"/>
            <a:ext cx="11610954" cy="2673424"/>
          </a:xfrm>
          <a:prstGeom prst="rect">
            <a:avLst/>
          </a:prstGeom>
          <a:noFill/>
        </p:spPr>
        <p:txBody>
          <a:bodyPr wrap="square">
            <a:spAutoFit/>
          </a:bodyPr>
          <a:lstStyle/>
          <a:p>
            <a:pPr algn="just" defTabSz="548640">
              <a:lnSpc>
                <a:spcPct val="150000"/>
              </a:lnSpc>
            </a:pPr>
            <a:r>
              <a:rPr lang="en-US" sz="2880" dirty="0">
                <a:solidFill>
                  <a:prstClr val="white"/>
                </a:solidFill>
                <a:latin typeface="Gill Sans MT" panose="020B0502020104020203"/>
              </a:rPr>
              <a:t>A. Increased manual intervention in deployments</a:t>
            </a:r>
          </a:p>
          <a:p>
            <a:pPr algn="just" defTabSz="548640">
              <a:lnSpc>
                <a:spcPct val="150000"/>
              </a:lnSpc>
            </a:pPr>
            <a:r>
              <a:rPr lang="en-US" sz="2880" dirty="0">
                <a:solidFill>
                  <a:prstClr val="white"/>
                </a:solidFill>
                <a:latin typeface="Gill Sans MT" panose="020B0502020104020203"/>
              </a:rPr>
              <a:t>B. Reduced collaboration between development and operations teams</a:t>
            </a:r>
          </a:p>
          <a:p>
            <a:pPr algn="just" defTabSz="548640">
              <a:lnSpc>
                <a:spcPct val="150000"/>
              </a:lnSpc>
            </a:pPr>
            <a:r>
              <a:rPr lang="en-US" sz="2880" dirty="0">
                <a:solidFill>
                  <a:prstClr val="white"/>
                </a:solidFill>
                <a:latin typeface="Gill Sans MT" panose="020B0502020104020203"/>
              </a:rPr>
              <a:t>C. Improved scalability and agility</a:t>
            </a:r>
          </a:p>
          <a:p>
            <a:pPr algn="just" defTabSz="548640">
              <a:lnSpc>
                <a:spcPct val="150000"/>
              </a:lnSpc>
            </a:pPr>
            <a:r>
              <a:rPr lang="en-US" sz="2880" dirty="0">
                <a:solidFill>
                  <a:prstClr val="white"/>
                </a:solidFill>
                <a:latin typeface="Gill Sans MT" panose="020B0502020104020203"/>
              </a:rPr>
              <a:t>D. Slower response to changes in the environment</a:t>
            </a:r>
            <a:endParaRPr lang="en-IN" sz="2880" dirty="0">
              <a:solidFill>
                <a:prstClr val="white"/>
              </a:solidFill>
              <a:latin typeface="Gill Sans MT" panose="020B0502020104020203"/>
            </a:endParaRPr>
          </a:p>
        </p:txBody>
      </p:sp>
    </p:spTree>
    <p:extLst>
      <p:ext uri="{BB962C8B-B14F-4D97-AF65-F5344CB8AC3E}">
        <p14:creationId xmlns:p14="http://schemas.microsoft.com/office/powerpoint/2010/main" val="854937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75DE9E6-B855-DEAB-E8C8-1A8702B0143A}"/>
              </a:ext>
            </a:extLst>
          </p:cNvPr>
          <p:cNvSpPr>
            <a:spLocks noGrp="1"/>
          </p:cNvSpPr>
          <p:nvPr>
            <p:ph type="ctrTitle"/>
          </p:nvPr>
        </p:nvSpPr>
        <p:spPr/>
        <p:txBody>
          <a:bodyPr>
            <a:normAutofit fontScale="90000"/>
          </a:bodyPr>
          <a:lstStyle/>
          <a:p>
            <a:r>
              <a:rPr lang="en-US" dirty="0"/>
              <a:t>Which statement accurately describes a plugin-based architecture in the context of </a:t>
            </a:r>
            <a:r>
              <a:rPr lang="en-US" dirty="0" err="1"/>
              <a:t>IaC</a:t>
            </a:r>
            <a:r>
              <a:rPr lang="en-US" dirty="0"/>
              <a:t> tools?</a:t>
            </a:r>
            <a:endParaRPr lang="en-IN" dirty="0"/>
          </a:p>
        </p:txBody>
      </p:sp>
      <p:sp>
        <p:nvSpPr>
          <p:cNvPr id="5" name="Subtitle 4">
            <a:extLst>
              <a:ext uri="{FF2B5EF4-FFF2-40B4-BE49-F238E27FC236}">
                <a16:creationId xmlns:a16="http://schemas.microsoft.com/office/drawing/2014/main" id="{D0883153-7188-86DA-D1F5-985AF7231495}"/>
              </a:ext>
            </a:extLst>
          </p:cNvPr>
          <p:cNvSpPr>
            <a:spLocks noGrp="1"/>
          </p:cNvSpPr>
          <p:nvPr>
            <p:ph type="subTitle" idx="1"/>
          </p:nvPr>
        </p:nvSpPr>
        <p:spPr/>
        <p:txBody>
          <a:bodyPr/>
          <a:lstStyle/>
          <a:p>
            <a:endParaRPr lang="en-IN"/>
          </a:p>
        </p:txBody>
      </p:sp>
      <p:sp>
        <p:nvSpPr>
          <p:cNvPr id="7" name="TextBox 6">
            <a:extLst>
              <a:ext uri="{FF2B5EF4-FFF2-40B4-BE49-F238E27FC236}">
                <a16:creationId xmlns:a16="http://schemas.microsoft.com/office/drawing/2014/main" id="{F14B6E50-78DA-FF6F-7D0D-6C919DCEDB07}"/>
              </a:ext>
            </a:extLst>
          </p:cNvPr>
          <p:cNvSpPr txBox="1"/>
          <p:nvPr/>
        </p:nvSpPr>
        <p:spPr>
          <a:xfrm>
            <a:off x="1690212" y="4159960"/>
            <a:ext cx="11206693" cy="2673424"/>
          </a:xfrm>
          <a:prstGeom prst="rect">
            <a:avLst/>
          </a:prstGeom>
          <a:noFill/>
        </p:spPr>
        <p:txBody>
          <a:bodyPr wrap="square">
            <a:spAutoFit/>
          </a:bodyPr>
          <a:lstStyle/>
          <a:p>
            <a:pPr defTabSz="548640">
              <a:lnSpc>
                <a:spcPct val="150000"/>
              </a:lnSpc>
            </a:pPr>
            <a:r>
              <a:rPr lang="en-US" sz="2880" dirty="0">
                <a:solidFill>
                  <a:prstClr val="white"/>
                </a:solidFill>
                <a:latin typeface="Gill Sans MT" panose="020B0502020104020203"/>
              </a:rPr>
              <a:t>A. It limits extensibility and flexibility</a:t>
            </a:r>
          </a:p>
          <a:p>
            <a:pPr defTabSz="548640">
              <a:lnSpc>
                <a:spcPct val="150000"/>
              </a:lnSpc>
            </a:pPr>
            <a:r>
              <a:rPr lang="en-US" sz="2880" dirty="0">
                <a:solidFill>
                  <a:prstClr val="white"/>
                </a:solidFill>
                <a:latin typeface="Gill Sans MT" panose="020B0502020104020203"/>
              </a:rPr>
              <a:t>B. It allows only one specific programming language for scripts</a:t>
            </a:r>
          </a:p>
          <a:p>
            <a:pPr defTabSz="548640">
              <a:lnSpc>
                <a:spcPct val="150000"/>
              </a:lnSpc>
            </a:pPr>
            <a:r>
              <a:rPr lang="en-US" sz="2880" dirty="0">
                <a:solidFill>
                  <a:prstClr val="white"/>
                </a:solidFill>
                <a:latin typeface="Gill Sans MT" panose="020B0502020104020203"/>
              </a:rPr>
              <a:t>C. It enables the integration of additional functionalities through plugins</a:t>
            </a:r>
          </a:p>
          <a:p>
            <a:pPr defTabSz="548640">
              <a:lnSpc>
                <a:spcPct val="150000"/>
              </a:lnSpc>
            </a:pPr>
            <a:r>
              <a:rPr lang="en-US" sz="2880" dirty="0">
                <a:solidFill>
                  <a:prstClr val="white"/>
                </a:solidFill>
                <a:latin typeface="Gill Sans MT" panose="020B0502020104020203"/>
              </a:rPr>
              <a:t>D. It focuses solely on infrastructure visualization</a:t>
            </a:r>
            <a:endParaRPr lang="en-IN" sz="2880" dirty="0">
              <a:solidFill>
                <a:prstClr val="white"/>
              </a:solidFill>
              <a:latin typeface="Gill Sans MT" panose="020B0502020104020203"/>
            </a:endParaRPr>
          </a:p>
        </p:txBody>
      </p:sp>
    </p:spTree>
    <p:extLst>
      <p:ext uri="{BB962C8B-B14F-4D97-AF65-F5344CB8AC3E}">
        <p14:creationId xmlns:p14="http://schemas.microsoft.com/office/powerpoint/2010/main" val="26466313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D143D2-FA17-8712-C69A-E5698F07F18A}"/>
              </a:ext>
            </a:extLst>
          </p:cNvPr>
          <p:cNvSpPr>
            <a:spLocks noGrp="1"/>
          </p:cNvSpPr>
          <p:nvPr>
            <p:ph type="ctrTitle"/>
          </p:nvPr>
        </p:nvSpPr>
        <p:spPr/>
        <p:txBody>
          <a:bodyPr>
            <a:normAutofit fontScale="90000"/>
          </a:bodyPr>
          <a:lstStyle/>
          <a:p>
            <a:r>
              <a:rPr lang="en-US" dirty="0"/>
              <a:t>In </a:t>
            </a:r>
            <a:r>
              <a:rPr lang="en-US" dirty="0" err="1"/>
              <a:t>IaC</a:t>
            </a:r>
            <a:r>
              <a:rPr lang="en-US" dirty="0"/>
              <a:t>, what is a common disadvantage associated with using imperative languages for defining infrastructure?</a:t>
            </a:r>
            <a:endParaRPr lang="en-IN" dirty="0"/>
          </a:p>
        </p:txBody>
      </p:sp>
      <p:sp>
        <p:nvSpPr>
          <p:cNvPr id="5" name="Subtitle 4">
            <a:extLst>
              <a:ext uri="{FF2B5EF4-FFF2-40B4-BE49-F238E27FC236}">
                <a16:creationId xmlns:a16="http://schemas.microsoft.com/office/drawing/2014/main" id="{DF9C2809-EA11-0D68-28B8-7C73388B4DC2}"/>
              </a:ext>
            </a:extLst>
          </p:cNvPr>
          <p:cNvSpPr>
            <a:spLocks noGrp="1"/>
          </p:cNvSpPr>
          <p:nvPr>
            <p:ph type="subTitle" idx="1"/>
          </p:nvPr>
        </p:nvSpPr>
        <p:spPr/>
        <p:txBody>
          <a:bodyPr/>
          <a:lstStyle/>
          <a:p>
            <a:endParaRPr lang="en-IN"/>
          </a:p>
        </p:txBody>
      </p:sp>
      <p:sp>
        <p:nvSpPr>
          <p:cNvPr id="7" name="TextBox 6">
            <a:extLst>
              <a:ext uri="{FF2B5EF4-FFF2-40B4-BE49-F238E27FC236}">
                <a16:creationId xmlns:a16="http://schemas.microsoft.com/office/drawing/2014/main" id="{9A53CAEA-5235-4D46-F1CF-130B6A93D5F3}"/>
              </a:ext>
            </a:extLst>
          </p:cNvPr>
          <p:cNvSpPr txBox="1"/>
          <p:nvPr/>
        </p:nvSpPr>
        <p:spPr>
          <a:xfrm>
            <a:off x="1244546" y="4213067"/>
            <a:ext cx="11160493" cy="2673424"/>
          </a:xfrm>
          <a:prstGeom prst="rect">
            <a:avLst/>
          </a:prstGeom>
          <a:noFill/>
        </p:spPr>
        <p:txBody>
          <a:bodyPr wrap="square">
            <a:spAutoFit/>
          </a:bodyPr>
          <a:lstStyle/>
          <a:p>
            <a:pPr defTabSz="548640">
              <a:lnSpc>
                <a:spcPct val="150000"/>
              </a:lnSpc>
            </a:pPr>
            <a:r>
              <a:rPr lang="en-US" sz="2880" dirty="0">
                <a:solidFill>
                  <a:prstClr val="white"/>
                </a:solidFill>
                <a:latin typeface="Gill Sans MT" panose="020B0502020104020203"/>
              </a:rPr>
              <a:t>A. Increased readability and maintainability</a:t>
            </a:r>
          </a:p>
          <a:p>
            <a:pPr defTabSz="548640">
              <a:lnSpc>
                <a:spcPct val="150000"/>
              </a:lnSpc>
            </a:pPr>
            <a:r>
              <a:rPr lang="en-US" sz="2880" dirty="0">
                <a:solidFill>
                  <a:prstClr val="white"/>
                </a:solidFill>
                <a:latin typeface="Gill Sans MT" panose="020B0502020104020203"/>
              </a:rPr>
              <a:t>B. Limited expressiveness and difficulty in understanding the desired state</a:t>
            </a:r>
          </a:p>
          <a:p>
            <a:pPr defTabSz="548640">
              <a:lnSpc>
                <a:spcPct val="150000"/>
              </a:lnSpc>
            </a:pPr>
            <a:r>
              <a:rPr lang="en-US" sz="2880" dirty="0">
                <a:solidFill>
                  <a:prstClr val="white"/>
                </a:solidFill>
                <a:latin typeface="Gill Sans MT" panose="020B0502020104020203"/>
              </a:rPr>
              <a:t>C. Improved collaboration among team members</a:t>
            </a:r>
          </a:p>
          <a:p>
            <a:pPr defTabSz="548640">
              <a:lnSpc>
                <a:spcPct val="150000"/>
              </a:lnSpc>
            </a:pPr>
            <a:r>
              <a:rPr lang="en-US" sz="2880" dirty="0">
                <a:solidFill>
                  <a:prstClr val="white"/>
                </a:solidFill>
                <a:latin typeface="Gill Sans MT" panose="020B0502020104020203"/>
              </a:rPr>
              <a:t>D. Easier adaptation to changes in infrastructure requirements</a:t>
            </a:r>
            <a:endParaRPr lang="en-IN" sz="2880" dirty="0">
              <a:solidFill>
                <a:prstClr val="white"/>
              </a:solidFill>
              <a:latin typeface="Gill Sans MT" panose="020B0502020104020203"/>
            </a:endParaRPr>
          </a:p>
        </p:txBody>
      </p:sp>
    </p:spTree>
    <p:extLst>
      <p:ext uri="{BB962C8B-B14F-4D97-AF65-F5344CB8AC3E}">
        <p14:creationId xmlns:p14="http://schemas.microsoft.com/office/powerpoint/2010/main" val="32193038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2448F12-E120-360E-DCE3-346A93D611D2}"/>
              </a:ext>
            </a:extLst>
          </p:cNvPr>
          <p:cNvSpPr>
            <a:spLocks noGrp="1"/>
          </p:cNvSpPr>
          <p:nvPr>
            <p:ph type="ctrTitle"/>
          </p:nvPr>
        </p:nvSpPr>
        <p:spPr/>
        <p:txBody>
          <a:bodyPr/>
          <a:lstStyle/>
          <a:p>
            <a:r>
              <a:rPr lang="en-US" dirty="0"/>
              <a:t>Which cloud providers typically support Infrastructure as Code practices?</a:t>
            </a:r>
            <a:endParaRPr lang="en-IN" dirty="0"/>
          </a:p>
        </p:txBody>
      </p:sp>
      <p:sp>
        <p:nvSpPr>
          <p:cNvPr id="5" name="Subtitle 4">
            <a:extLst>
              <a:ext uri="{FF2B5EF4-FFF2-40B4-BE49-F238E27FC236}">
                <a16:creationId xmlns:a16="http://schemas.microsoft.com/office/drawing/2014/main" id="{9B4F2607-DFD3-D4E8-AE94-589BEF58CB6B}"/>
              </a:ext>
            </a:extLst>
          </p:cNvPr>
          <p:cNvSpPr>
            <a:spLocks noGrp="1"/>
          </p:cNvSpPr>
          <p:nvPr>
            <p:ph type="subTitle" idx="1"/>
          </p:nvPr>
        </p:nvSpPr>
        <p:spPr/>
        <p:txBody>
          <a:bodyPr/>
          <a:lstStyle/>
          <a:p>
            <a:endParaRPr lang="en-IN"/>
          </a:p>
        </p:txBody>
      </p:sp>
      <p:sp>
        <p:nvSpPr>
          <p:cNvPr id="7" name="TextBox 6">
            <a:extLst>
              <a:ext uri="{FF2B5EF4-FFF2-40B4-BE49-F238E27FC236}">
                <a16:creationId xmlns:a16="http://schemas.microsoft.com/office/drawing/2014/main" id="{B6A22430-703E-61E9-0F71-5716A5BD6F4A}"/>
              </a:ext>
            </a:extLst>
          </p:cNvPr>
          <p:cNvSpPr txBox="1"/>
          <p:nvPr/>
        </p:nvSpPr>
        <p:spPr>
          <a:xfrm>
            <a:off x="1718108" y="4313191"/>
            <a:ext cx="10710032" cy="2673424"/>
          </a:xfrm>
          <a:prstGeom prst="rect">
            <a:avLst/>
          </a:prstGeom>
          <a:noFill/>
        </p:spPr>
        <p:txBody>
          <a:bodyPr wrap="square">
            <a:spAutoFit/>
          </a:bodyPr>
          <a:lstStyle/>
          <a:p>
            <a:pPr defTabSz="548640">
              <a:lnSpc>
                <a:spcPct val="150000"/>
              </a:lnSpc>
            </a:pPr>
            <a:r>
              <a:rPr lang="en-US" sz="2880" dirty="0">
                <a:solidFill>
                  <a:prstClr val="white"/>
                </a:solidFill>
                <a:latin typeface="Gill Sans MT" panose="020B0502020104020203"/>
              </a:rPr>
              <a:t>A. Only on-premises data centers</a:t>
            </a:r>
          </a:p>
          <a:p>
            <a:pPr defTabSz="548640">
              <a:lnSpc>
                <a:spcPct val="150000"/>
              </a:lnSpc>
            </a:pPr>
            <a:r>
              <a:rPr lang="en-US" sz="2880" dirty="0">
                <a:solidFill>
                  <a:prstClr val="white"/>
                </a:solidFill>
                <a:latin typeface="Gill Sans MT" panose="020B0502020104020203"/>
              </a:rPr>
              <a:t>B. Only public clouds</a:t>
            </a:r>
          </a:p>
          <a:p>
            <a:pPr defTabSz="548640">
              <a:lnSpc>
                <a:spcPct val="150000"/>
              </a:lnSpc>
            </a:pPr>
            <a:r>
              <a:rPr lang="en-US" sz="2880" dirty="0">
                <a:solidFill>
                  <a:prstClr val="white"/>
                </a:solidFill>
                <a:latin typeface="Gill Sans MT" panose="020B0502020104020203"/>
              </a:rPr>
              <a:t>C. Both public and private clouds</a:t>
            </a:r>
          </a:p>
          <a:p>
            <a:pPr defTabSz="548640">
              <a:lnSpc>
                <a:spcPct val="150000"/>
              </a:lnSpc>
            </a:pPr>
            <a:r>
              <a:rPr lang="en-US" sz="2880" dirty="0">
                <a:solidFill>
                  <a:prstClr val="white"/>
                </a:solidFill>
                <a:latin typeface="Gill Sans MT" panose="020B0502020104020203"/>
              </a:rPr>
              <a:t>D. Infrastructure as Code is not applicable to cloud environments</a:t>
            </a:r>
            <a:endParaRPr lang="en-IN" sz="2880" dirty="0">
              <a:solidFill>
                <a:prstClr val="white"/>
              </a:solidFill>
              <a:latin typeface="Gill Sans MT" panose="020B0502020104020203"/>
            </a:endParaRPr>
          </a:p>
        </p:txBody>
      </p:sp>
    </p:spTree>
    <p:extLst>
      <p:ext uri="{BB962C8B-B14F-4D97-AF65-F5344CB8AC3E}">
        <p14:creationId xmlns:p14="http://schemas.microsoft.com/office/powerpoint/2010/main" val="8015852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3F17AB-10B1-AB1B-B50D-9E1DD2097186}"/>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55498316-58CA-A261-0F9C-289F403646A1}"/>
              </a:ext>
            </a:extLst>
          </p:cNvPr>
          <p:cNvSpPr>
            <a:spLocks noGrp="1"/>
          </p:cNvSpPr>
          <p:nvPr>
            <p:ph type="ctrTitle"/>
          </p:nvPr>
        </p:nvSpPr>
        <p:spPr>
          <a:xfrm>
            <a:off x="905774" y="4867170"/>
            <a:ext cx="13192259" cy="1232688"/>
          </a:xfrm>
        </p:spPr>
        <p:txBody>
          <a:bodyPr/>
          <a:lstStyle/>
          <a:p>
            <a:pPr algn="ctr"/>
            <a:r>
              <a:rPr lang="en-IN" dirty="0">
                <a:solidFill>
                  <a:schemeClr val="bg1"/>
                </a:solidFill>
              </a:rPr>
              <a:t>Answers</a:t>
            </a:r>
          </a:p>
        </p:txBody>
      </p:sp>
      <p:graphicFrame>
        <p:nvGraphicFramePr>
          <p:cNvPr id="2" name="Table 1">
            <a:extLst>
              <a:ext uri="{FF2B5EF4-FFF2-40B4-BE49-F238E27FC236}">
                <a16:creationId xmlns:a16="http://schemas.microsoft.com/office/drawing/2014/main" id="{46EAEAF9-F501-6333-AAF8-41BE61274CED}"/>
              </a:ext>
            </a:extLst>
          </p:cNvPr>
          <p:cNvGraphicFramePr>
            <a:graphicFrameLocks noGrp="1"/>
          </p:cNvGraphicFramePr>
          <p:nvPr>
            <p:extLst>
              <p:ext uri="{D42A27DB-BD31-4B8C-83A1-F6EECF244321}">
                <p14:modId xmlns:p14="http://schemas.microsoft.com/office/powerpoint/2010/main" val="4061922626"/>
              </p:ext>
            </p:extLst>
          </p:nvPr>
        </p:nvGraphicFramePr>
        <p:xfrm>
          <a:off x="3626733" y="1195595"/>
          <a:ext cx="7160870" cy="2158664"/>
        </p:xfrm>
        <a:graphic>
          <a:graphicData uri="http://schemas.openxmlformats.org/drawingml/2006/table">
            <a:tbl>
              <a:tblPr>
                <a:tableStyleId>{5C22544A-7EE6-4342-B048-85BDC9FD1C3A}</a:tableStyleId>
              </a:tblPr>
              <a:tblGrid>
                <a:gridCol w="1432174">
                  <a:extLst>
                    <a:ext uri="{9D8B030D-6E8A-4147-A177-3AD203B41FA5}">
                      <a16:colId xmlns:a16="http://schemas.microsoft.com/office/drawing/2014/main" val="3888108862"/>
                    </a:ext>
                  </a:extLst>
                </a:gridCol>
                <a:gridCol w="1432174">
                  <a:extLst>
                    <a:ext uri="{9D8B030D-6E8A-4147-A177-3AD203B41FA5}">
                      <a16:colId xmlns:a16="http://schemas.microsoft.com/office/drawing/2014/main" val="1912329694"/>
                    </a:ext>
                  </a:extLst>
                </a:gridCol>
                <a:gridCol w="1432174">
                  <a:extLst>
                    <a:ext uri="{9D8B030D-6E8A-4147-A177-3AD203B41FA5}">
                      <a16:colId xmlns:a16="http://schemas.microsoft.com/office/drawing/2014/main" val="647759668"/>
                    </a:ext>
                  </a:extLst>
                </a:gridCol>
                <a:gridCol w="1432174">
                  <a:extLst>
                    <a:ext uri="{9D8B030D-6E8A-4147-A177-3AD203B41FA5}">
                      <a16:colId xmlns:a16="http://schemas.microsoft.com/office/drawing/2014/main" val="1760791247"/>
                    </a:ext>
                  </a:extLst>
                </a:gridCol>
                <a:gridCol w="1432174">
                  <a:extLst>
                    <a:ext uri="{9D8B030D-6E8A-4147-A177-3AD203B41FA5}">
                      <a16:colId xmlns:a16="http://schemas.microsoft.com/office/drawing/2014/main" val="569728740"/>
                    </a:ext>
                  </a:extLst>
                </a:gridCol>
              </a:tblGrid>
              <a:tr h="1079332">
                <a:tc>
                  <a:txBody>
                    <a:bodyPr/>
                    <a:lstStyle/>
                    <a:p>
                      <a:pPr algn="ctr" fontAlgn="ctr"/>
                      <a:r>
                        <a:rPr lang="en-IN" sz="3600" u="none" strike="noStrike">
                          <a:effectLst/>
                        </a:rPr>
                        <a:t>1.B</a:t>
                      </a:r>
                      <a:endParaRPr lang="en-IN" sz="3600" b="1"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IN" sz="3600" u="none" strike="noStrike">
                          <a:effectLst/>
                        </a:rPr>
                        <a:t>2.B</a:t>
                      </a:r>
                      <a:endParaRPr lang="en-IN" sz="3600" b="1"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IN" sz="3600" u="none" strike="noStrike">
                          <a:effectLst/>
                        </a:rPr>
                        <a:t>3.C</a:t>
                      </a:r>
                      <a:endParaRPr lang="en-IN" sz="3600" b="1"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IN" sz="3600" u="none" strike="noStrike">
                          <a:effectLst/>
                        </a:rPr>
                        <a:t>4.B</a:t>
                      </a:r>
                      <a:endParaRPr lang="en-IN" sz="3600" b="1"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IN" sz="3600" u="none" strike="noStrike">
                          <a:effectLst/>
                        </a:rPr>
                        <a:t>5.B</a:t>
                      </a:r>
                      <a:endParaRPr lang="en-IN" sz="3600" b="1" i="0" u="none" strike="noStrike">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840388942"/>
                  </a:ext>
                </a:extLst>
              </a:tr>
              <a:tr h="1079332">
                <a:tc>
                  <a:txBody>
                    <a:bodyPr/>
                    <a:lstStyle/>
                    <a:p>
                      <a:pPr algn="ctr" fontAlgn="ctr"/>
                      <a:r>
                        <a:rPr lang="en-IN" sz="3600" u="none" strike="noStrike">
                          <a:effectLst/>
                        </a:rPr>
                        <a:t>6.C</a:t>
                      </a:r>
                      <a:endParaRPr lang="en-IN" sz="3600" b="1"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IN" sz="3600" u="none" strike="noStrike">
                          <a:effectLst/>
                        </a:rPr>
                        <a:t>7.C</a:t>
                      </a:r>
                      <a:endParaRPr lang="en-IN" sz="3600" b="1"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IN" sz="3600" u="none" strike="noStrike">
                          <a:effectLst/>
                        </a:rPr>
                        <a:t>8.C</a:t>
                      </a:r>
                      <a:endParaRPr lang="en-IN" sz="3600" b="1"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IN" sz="3600" u="none" strike="noStrike">
                          <a:effectLst/>
                        </a:rPr>
                        <a:t>9.B</a:t>
                      </a:r>
                      <a:endParaRPr lang="en-IN" sz="3600" b="1"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IN" sz="3600" u="none" strike="noStrike" dirty="0">
                          <a:effectLst/>
                        </a:rPr>
                        <a:t>10.C</a:t>
                      </a:r>
                      <a:endParaRPr lang="en-IN" sz="3600" b="1" i="0" u="none" strike="noStrike" dirty="0">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4099762733"/>
                  </a:ext>
                </a:extLst>
              </a:tr>
            </a:tbl>
          </a:graphicData>
        </a:graphic>
      </p:graphicFrame>
    </p:spTree>
    <p:extLst>
      <p:ext uri="{BB962C8B-B14F-4D97-AF65-F5344CB8AC3E}">
        <p14:creationId xmlns:p14="http://schemas.microsoft.com/office/powerpoint/2010/main" val="42041602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25EB8DB-6AF9-F743-683B-3032DBF25D13}"/>
              </a:ext>
            </a:extLst>
          </p:cNvPr>
          <p:cNvPicPr>
            <a:picLocks noChangeAspect="1"/>
          </p:cNvPicPr>
          <p:nvPr/>
        </p:nvPicPr>
        <p:blipFill>
          <a:blip r:embed="rId2"/>
          <a:stretch>
            <a:fillRect/>
          </a:stretch>
        </p:blipFill>
        <p:spPr>
          <a:xfrm>
            <a:off x="548775" y="650631"/>
            <a:ext cx="13549190" cy="7578969"/>
          </a:xfrm>
          <a:prstGeom prst="rect">
            <a:avLst/>
          </a:prstGeom>
        </p:spPr>
      </p:pic>
    </p:spTree>
    <p:extLst>
      <p:ext uri="{BB962C8B-B14F-4D97-AF65-F5344CB8AC3E}">
        <p14:creationId xmlns:p14="http://schemas.microsoft.com/office/powerpoint/2010/main" val="282154646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D02ABFC-F7E8-568D-C29C-D83A2186C715}"/>
              </a:ext>
            </a:extLst>
          </p:cNvPr>
          <p:cNvSpPr>
            <a:spLocks noGrp="1"/>
          </p:cNvSpPr>
          <p:nvPr>
            <p:ph type="ctrTitle"/>
          </p:nvPr>
        </p:nvSpPr>
        <p:spPr>
          <a:xfrm>
            <a:off x="628127" y="4249474"/>
            <a:ext cx="13192259" cy="1770016"/>
          </a:xfrm>
        </p:spPr>
        <p:txBody>
          <a:bodyPr/>
          <a:lstStyle/>
          <a:p>
            <a:pPr algn="ctr"/>
            <a:r>
              <a:rPr lang="en-IN" dirty="0">
                <a:solidFill>
                  <a:schemeClr val="bg1"/>
                </a:solidFill>
              </a:rPr>
              <a:t>Thank You</a:t>
            </a:r>
          </a:p>
        </p:txBody>
      </p:sp>
      <p:pic>
        <p:nvPicPr>
          <p:cNvPr id="9" name="Picture 8">
            <a:extLst>
              <a:ext uri="{FF2B5EF4-FFF2-40B4-BE49-F238E27FC236}">
                <a16:creationId xmlns:a16="http://schemas.microsoft.com/office/drawing/2014/main" id="{71C1575E-9AB1-C0B5-77E3-DC599C0C7701}"/>
              </a:ext>
            </a:extLst>
          </p:cNvPr>
          <p:cNvPicPr>
            <a:picLocks noChangeAspect="1"/>
          </p:cNvPicPr>
          <p:nvPr/>
        </p:nvPicPr>
        <p:blipFill>
          <a:blip r:embed="rId2"/>
          <a:stretch>
            <a:fillRect/>
          </a:stretch>
        </p:blipFill>
        <p:spPr>
          <a:xfrm>
            <a:off x="466423" y="565967"/>
            <a:ext cx="13671163" cy="7161194"/>
          </a:xfrm>
          <a:prstGeom prst="rect">
            <a:avLst/>
          </a:prstGeom>
        </p:spPr>
      </p:pic>
      <p:sp>
        <p:nvSpPr>
          <p:cNvPr id="10" name="Rectangle 9">
            <a:extLst>
              <a:ext uri="{FF2B5EF4-FFF2-40B4-BE49-F238E27FC236}">
                <a16:creationId xmlns:a16="http://schemas.microsoft.com/office/drawing/2014/main" id="{72948F31-D52B-DFF7-C59B-0D793C953503}"/>
              </a:ext>
            </a:extLst>
          </p:cNvPr>
          <p:cNvSpPr/>
          <p:nvPr/>
        </p:nvSpPr>
        <p:spPr>
          <a:xfrm>
            <a:off x="8726918" y="5765330"/>
            <a:ext cx="4291559" cy="1107996"/>
          </a:xfrm>
          <a:prstGeom prst="rect">
            <a:avLst/>
          </a:prstGeom>
          <a:noFill/>
        </p:spPr>
        <p:txBody>
          <a:bodyPr wrap="none" lIns="109728" tIns="54864" rIns="109728" bIns="54864">
            <a:spAutoFit/>
          </a:bodyPr>
          <a:lstStyle/>
          <a:p>
            <a:pPr algn="ctr" defTabSz="548640"/>
            <a:r>
              <a:rPr lang="en-US" sz="6480" b="1" spc="60" dirty="0">
                <a:ln w="9525" cmpd="sng">
                  <a:solidFill>
                    <a:srgbClr val="4D1434"/>
                  </a:solidFill>
                  <a:prstDash val="solid"/>
                </a:ln>
                <a:solidFill>
                  <a:srgbClr val="70AD47">
                    <a:tint val="1000"/>
                  </a:srgbClr>
                </a:solidFill>
                <a:effectLst>
                  <a:glow rad="38100">
                    <a:srgbClr val="4D1434">
                      <a:alpha val="40000"/>
                    </a:srgbClr>
                  </a:glow>
                </a:effectLst>
                <a:latin typeface="Gill Sans MT" panose="020B0502020104020203"/>
              </a:rPr>
              <a:t>Thank You</a:t>
            </a:r>
          </a:p>
        </p:txBody>
      </p:sp>
    </p:spTree>
    <p:extLst>
      <p:ext uri="{BB962C8B-B14F-4D97-AF65-F5344CB8AC3E}">
        <p14:creationId xmlns:p14="http://schemas.microsoft.com/office/powerpoint/2010/main" val="20352882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406320" y="418384"/>
            <a:ext cx="7477601" cy="1666399"/>
          </a:xfrm>
          <a:prstGeom prst="rect">
            <a:avLst/>
          </a:prstGeom>
          <a:noFill/>
          <a:ln/>
        </p:spPr>
        <p:txBody>
          <a:bodyPr wrap="square" rtlCol="0" anchor="t"/>
          <a:lstStyle/>
          <a:p>
            <a:pPr marL="0" indent="0">
              <a:lnSpc>
                <a:spcPts val="6561"/>
              </a:lnSpc>
              <a:buNone/>
            </a:pPr>
            <a:r>
              <a:rPr lang="en-US" sz="5249" b="1" dirty="0">
                <a:solidFill>
                  <a:srgbClr val="000000"/>
                </a:solidFill>
                <a:latin typeface="p22-mackinac-pro" pitchFamily="34" charset="0"/>
                <a:ea typeface="p22-mackinac-pro" pitchFamily="34" charset="-122"/>
                <a:cs typeface="p22-mackinac-pro" pitchFamily="34" charset="-120"/>
              </a:rPr>
              <a:t>Introduction to Infrastructure as Code</a:t>
            </a:r>
            <a:endParaRPr lang="en-US" sz="5249" dirty="0"/>
          </a:p>
        </p:txBody>
      </p:sp>
      <p:sp>
        <p:nvSpPr>
          <p:cNvPr id="6" name="Text 2"/>
          <p:cNvSpPr/>
          <p:nvPr/>
        </p:nvSpPr>
        <p:spPr>
          <a:xfrm>
            <a:off x="6319598" y="2626968"/>
            <a:ext cx="7651044" cy="3323359"/>
          </a:xfrm>
          <a:prstGeom prst="rect">
            <a:avLst/>
          </a:prstGeom>
          <a:noFill/>
          <a:ln/>
        </p:spPr>
        <p:txBody>
          <a:bodyPr wrap="square" rtlCol="0" anchor="t"/>
          <a:lstStyle/>
          <a:p>
            <a:pPr marL="342900" indent="-342900" algn="just">
              <a:lnSpc>
                <a:spcPct val="150000"/>
              </a:lnSpc>
              <a:buFont typeface="Arial" panose="020B0604020202020204" pitchFamily="34" charset="0"/>
              <a:buChar char="•"/>
            </a:pPr>
            <a:r>
              <a:rPr lang="en-US" sz="2200" dirty="0"/>
              <a:t>Infrastructure as Code (</a:t>
            </a:r>
            <a:r>
              <a:rPr lang="en-US" sz="2200" dirty="0" err="1"/>
              <a:t>IaC</a:t>
            </a:r>
            <a:r>
              <a:rPr lang="en-US" sz="2200" dirty="0"/>
              <a:t>) is a pivotal concept in modern software development, enabling the management of infrastructure through code and automation. </a:t>
            </a:r>
          </a:p>
          <a:p>
            <a:pPr marL="342900" indent="-342900" algn="just">
              <a:lnSpc>
                <a:spcPct val="150000"/>
              </a:lnSpc>
              <a:buFont typeface="Arial" panose="020B0604020202020204" pitchFamily="34" charset="0"/>
              <a:buChar char="•"/>
            </a:pPr>
            <a:r>
              <a:rPr lang="en-US" sz="2200" dirty="0"/>
              <a:t>It revolutionizes the way organizations build, deploy, and manage their IT infrastructure, bringing agility, scalability, and consistency to the entire process. </a:t>
            </a:r>
          </a:p>
          <a:p>
            <a:pPr marL="342900" indent="-342900" algn="just">
              <a:lnSpc>
                <a:spcPct val="150000"/>
              </a:lnSpc>
              <a:buFont typeface="Arial" panose="020B0604020202020204" pitchFamily="34" charset="0"/>
              <a:buChar char="•"/>
            </a:pPr>
            <a:r>
              <a:rPr lang="en-US" sz="2200" dirty="0"/>
              <a:t>By representing infrastructure configurations as code, </a:t>
            </a:r>
            <a:r>
              <a:rPr lang="en-US" sz="2200" dirty="0" err="1"/>
              <a:t>IaC</a:t>
            </a:r>
            <a:r>
              <a:rPr lang="en-US" sz="2200" dirty="0"/>
              <a:t> allows for version control, testing, and rapid provisioning, resulting in reduced manual errors and improved operational efficiency.</a:t>
            </a:r>
          </a:p>
        </p:txBody>
      </p:sp>
      <p:sp>
        <p:nvSpPr>
          <p:cNvPr id="7" name="Shape 3"/>
          <p:cNvSpPr/>
          <p:nvPr/>
        </p:nvSpPr>
        <p:spPr>
          <a:xfrm>
            <a:off x="6319599" y="5772626"/>
            <a:ext cx="355402" cy="355402"/>
          </a:xfrm>
          <a:prstGeom prst="roundRect">
            <a:avLst>
              <a:gd name="adj" fmla="val 25726039"/>
            </a:avLst>
          </a:prstGeom>
          <a:noFill/>
          <a:ln w="7620">
            <a:solidFill>
              <a:srgbClr val="FFFFFF"/>
            </a:solidFill>
            <a:prstDash val="solid"/>
          </a:ln>
        </p:spPr>
      </p:sp>
      <p:pic>
        <p:nvPicPr>
          <p:cNvPr id="13" name="Picture 12">
            <a:extLst>
              <a:ext uri="{FF2B5EF4-FFF2-40B4-BE49-F238E27FC236}">
                <a16:creationId xmlns:a16="http://schemas.microsoft.com/office/drawing/2014/main" id="{A87CB9A1-8E05-13BE-AC61-0CB12DC77C9C}"/>
              </a:ext>
            </a:extLst>
          </p:cNvPr>
          <p:cNvPicPr>
            <a:picLocks noChangeAspect="1"/>
          </p:cNvPicPr>
          <p:nvPr/>
        </p:nvPicPr>
        <p:blipFill>
          <a:blip r:embed="rId5"/>
          <a:stretch>
            <a:fillRect/>
          </a:stretch>
        </p:blipFill>
        <p:spPr>
          <a:xfrm>
            <a:off x="0" y="-1"/>
            <a:ext cx="5474922" cy="822959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3AEE240-7290-3806-73A3-9A0407F5E02D}"/>
              </a:ext>
            </a:extLst>
          </p:cNvPr>
          <p:cNvPicPr>
            <a:picLocks noChangeAspect="1"/>
          </p:cNvPicPr>
          <p:nvPr/>
        </p:nvPicPr>
        <p:blipFill>
          <a:blip r:embed="rId2"/>
          <a:stretch>
            <a:fillRect/>
          </a:stretch>
        </p:blipFill>
        <p:spPr>
          <a:xfrm>
            <a:off x="538325" y="723255"/>
            <a:ext cx="13594363" cy="7506345"/>
          </a:xfrm>
          <a:prstGeom prst="rect">
            <a:avLst/>
          </a:prstGeom>
        </p:spPr>
      </p:pic>
    </p:spTree>
    <p:extLst>
      <p:ext uri="{BB962C8B-B14F-4D97-AF65-F5344CB8AC3E}">
        <p14:creationId xmlns:p14="http://schemas.microsoft.com/office/powerpoint/2010/main" val="25425122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773B0D-714B-A53F-46B1-24FBE44D0E70}"/>
              </a:ext>
            </a:extLst>
          </p:cNvPr>
          <p:cNvPicPr>
            <a:picLocks noChangeAspect="1"/>
          </p:cNvPicPr>
          <p:nvPr/>
        </p:nvPicPr>
        <p:blipFill>
          <a:blip r:embed="rId2"/>
          <a:stretch>
            <a:fillRect/>
          </a:stretch>
        </p:blipFill>
        <p:spPr>
          <a:xfrm>
            <a:off x="526751" y="684433"/>
            <a:ext cx="13548064" cy="7554871"/>
          </a:xfrm>
          <a:prstGeom prst="rect">
            <a:avLst/>
          </a:prstGeom>
        </p:spPr>
      </p:pic>
    </p:spTree>
    <p:extLst>
      <p:ext uri="{BB962C8B-B14F-4D97-AF65-F5344CB8AC3E}">
        <p14:creationId xmlns:p14="http://schemas.microsoft.com/office/powerpoint/2010/main" val="1093504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502D18D-74E6-45D6-18F8-206EEF3370AC}"/>
              </a:ext>
            </a:extLst>
          </p:cNvPr>
          <p:cNvPicPr>
            <a:picLocks noChangeAspect="1"/>
          </p:cNvPicPr>
          <p:nvPr/>
        </p:nvPicPr>
        <p:blipFill>
          <a:blip r:embed="rId2"/>
          <a:stretch>
            <a:fillRect/>
          </a:stretch>
        </p:blipFill>
        <p:spPr>
          <a:xfrm>
            <a:off x="542423" y="642232"/>
            <a:ext cx="13558253" cy="7587368"/>
          </a:xfrm>
          <a:prstGeom prst="rect">
            <a:avLst/>
          </a:prstGeom>
        </p:spPr>
      </p:pic>
    </p:spTree>
    <p:extLst>
      <p:ext uri="{BB962C8B-B14F-4D97-AF65-F5344CB8AC3E}">
        <p14:creationId xmlns:p14="http://schemas.microsoft.com/office/powerpoint/2010/main" val="1436251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7A915E0-9602-3F01-2680-FEC3F9D0AF7E}"/>
              </a:ext>
            </a:extLst>
          </p:cNvPr>
          <p:cNvPicPr>
            <a:picLocks noChangeAspect="1"/>
          </p:cNvPicPr>
          <p:nvPr/>
        </p:nvPicPr>
        <p:blipFill>
          <a:blip r:embed="rId2"/>
          <a:stretch>
            <a:fillRect/>
          </a:stretch>
        </p:blipFill>
        <p:spPr>
          <a:xfrm>
            <a:off x="535151" y="683307"/>
            <a:ext cx="13562813" cy="7546294"/>
          </a:xfrm>
          <a:prstGeom prst="rect">
            <a:avLst/>
          </a:prstGeom>
        </p:spPr>
      </p:pic>
    </p:spTree>
    <p:extLst>
      <p:ext uri="{BB962C8B-B14F-4D97-AF65-F5344CB8AC3E}">
        <p14:creationId xmlns:p14="http://schemas.microsoft.com/office/powerpoint/2010/main" val="1188765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TotalTime>
  <Words>1393</Words>
  <Application>Microsoft Office PowerPoint</Application>
  <PresentationFormat>Custom</PresentationFormat>
  <Paragraphs>168</Paragraphs>
  <Slides>40</Slides>
  <Notes>14</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40</vt:i4>
      </vt:variant>
    </vt:vector>
  </HeadingPairs>
  <TitlesOfParts>
    <vt:vector size="50" baseType="lpstr">
      <vt:lpstr>Arial</vt:lpstr>
      <vt:lpstr>Calibri</vt:lpstr>
      <vt:lpstr>Eudoxus Sans</vt:lpstr>
      <vt:lpstr>Gill Sans MT</vt:lpstr>
      <vt:lpstr>p22-mackinac-pro</vt:lpstr>
      <vt:lpstr>Söhne</vt:lpstr>
      <vt:lpstr>Wingdings</vt:lpstr>
      <vt:lpstr>Wingdings 2</vt:lpstr>
      <vt:lpstr>Office Theme</vt:lpstr>
      <vt:lpstr>Dividend</vt:lpstr>
      <vt:lpstr>INFRASTRUCTURE AS A CODE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is Infrastructure as Code (IaC)?</vt:lpstr>
      <vt:lpstr>Why is Infrastructure as Code important?</vt:lpstr>
      <vt:lpstr>Which term refers to the practice of keeping infrastructure in a defined state through code?</vt:lpstr>
      <vt:lpstr>What is the primary goal of Infrastructure as Code in terms of consistency?</vt:lpstr>
      <vt:lpstr>In the context of IaC, what does "Push" deployment mean?</vt:lpstr>
      <vt:lpstr>Which of the following best describes a "Pull" deployment in Infrastructure as Code?</vt:lpstr>
      <vt:lpstr>What is a key benefit of Infrastructure as Code?</vt:lpstr>
      <vt:lpstr>Which statement accurately describes a plugin-based architecture in the context of IaC tools?</vt:lpstr>
      <vt:lpstr>In IaC, what is a common disadvantage associated with using imperative languages for defining infrastructure?</vt:lpstr>
      <vt:lpstr>Which cloud providers typically support Infrastructure as Code practices?</vt:lpstr>
      <vt:lpstr>Answers</vt:lpstr>
      <vt:lpstr>Thank You</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Logeshwari Radhakrishnan</cp:lastModifiedBy>
  <cp:revision>7</cp:revision>
  <dcterms:created xsi:type="dcterms:W3CDTF">2024-02-26T03:16:50Z</dcterms:created>
  <dcterms:modified xsi:type="dcterms:W3CDTF">2024-02-27T04:51:04Z</dcterms:modified>
</cp:coreProperties>
</file>